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2.xml" ContentType="application/inkml+xml"/>
  <Override PartName="/ppt/ink/ink3.xml" ContentType="application/inkml+xml"/>
  <Override PartName="/ppt/notesSlides/notesSlide13.xml" ContentType="application/vnd.openxmlformats-officedocument.presentationml.notesSlide+xml"/>
  <Override PartName="/ppt/ink/ink4.xml" ContentType="application/inkml+xml"/>
  <Override PartName="/ppt/ink/ink5.xml" ContentType="application/inkml+xml"/>
  <Override PartName="/ppt/tags/tag1.xml" ContentType="application/vnd.openxmlformats-officedocument.presentationml.tags+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7" r:id="rId2"/>
    <p:sldId id="336" r:id="rId3"/>
    <p:sldId id="331" r:id="rId4"/>
    <p:sldId id="326" r:id="rId5"/>
    <p:sldId id="312" r:id="rId6"/>
    <p:sldId id="307" r:id="rId7"/>
    <p:sldId id="311" r:id="rId8"/>
    <p:sldId id="332" r:id="rId9"/>
    <p:sldId id="310" r:id="rId10"/>
    <p:sldId id="261" r:id="rId11"/>
    <p:sldId id="313" r:id="rId12"/>
    <p:sldId id="263" r:id="rId13"/>
    <p:sldId id="309" r:id="rId14"/>
    <p:sldId id="333" r:id="rId15"/>
    <p:sldId id="315" r:id="rId16"/>
    <p:sldId id="276" r:id="rId17"/>
    <p:sldId id="277" r:id="rId18"/>
    <p:sldId id="278" r:id="rId19"/>
    <p:sldId id="279" r:id="rId20"/>
    <p:sldId id="282" r:id="rId21"/>
    <p:sldId id="258" r:id="rId22"/>
    <p:sldId id="265" r:id="rId23"/>
    <p:sldId id="327" r:id="rId24"/>
    <p:sldId id="334" r:id="rId25"/>
    <p:sldId id="305" r:id="rId26"/>
    <p:sldId id="328" r:id="rId27"/>
    <p:sldId id="298" r:id="rId28"/>
    <p:sldId id="300" r:id="rId29"/>
    <p:sldId id="301" r:id="rId30"/>
    <p:sldId id="256" r:id="rId31"/>
    <p:sldId id="329" r:id="rId32"/>
    <p:sldId id="330" r:id="rId33"/>
    <p:sldId id="306" r:id="rId34"/>
    <p:sldId id="322" r:id="rId35"/>
    <p:sldId id="316" r:id="rId36"/>
    <p:sldId id="317" r:id="rId37"/>
    <p:sldId id="319" r:id="rId38"/>
    <p:sldId id="323" r:id="rId39"/>
    <p:sldId id="325" r:id="rId40"/>
    <p:sldId id="320" r:id="rId41"/>
    <p:sldId id="318" r:id="rId42"/>
    <p:sldId id="321" r:id="rId43"/>
    <p:sldId id="302" r:id="rId44"/>
    <p:sldId id="260" r:id="rId4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91682" autoAdjust="0"/>
  </p:normalViewPr>
  <p:slideViewPr>
    <p:cSldViewPr snapToGrid="0">
      <p:cViewPr varScale="1">
        <p:scale>
          <a:sx n="66" d="100"/>
          <a:sy n="66" d="100"/>
        </p:scale>
        <p:origin x="648"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18T13:25:54.612"/>
    </inkml:context>
    <inkml:brush xml:id="br0">
      <inkml:brushProperty name="width" value="0.05" units="cm"/>
      <inkml:brushProperty name="height" value="0.05" units="cm"/>
      <inkml:brushProperty name="color" value="#E71224"/>
    </inkml:brush>
  </inkml:definitions>
  <inkml:trace contextRef="#ctx0" brushRef="#br0">1132 1084 6656,'-6'0'915,"-1"-1"-114,1 1-107,-1 0-97,-1-1 9,0 1-112,-1-1-97,1 1-80,1 1-87,0-1-40,3 1-88,0 0-1,0-1 1,0 1-1,1 1 1,-1-1-1,0 0 1,-1 2-102,-9 5 201,1 1-33,-12 11 80,3 2-97,0 1-70,9-8-57,-1 0-1,-1-2 1,0 0 0,-8 5-24,-3-2 13,-2 0 63,0-3 54,-2 0 42,-6-1 77,14-6 16,0-1 0,0 0 0,-15 0-265,-8-3 314,5-2-85,1-1-63,-8-2-30,-23-7-16,51 6-86,1-1-1,0 0 1,-1-1-1,2-2 1,-2 0-34,-15-11 97,0-5 43,-7-14 104,5-4-51,6-3-48,5-3-42,6-3-39,4-2-33,10 25-37,1 1 0,1-1-1,1 0 7,2-3-73,2-27 73,2 25-51,1 0 1,1 1-1,2-1 0,1 2 0,2-1 0,9-17 51,-8 23-50,2 0-1,9-13 51,-2 6-50,1 2-1,2 1 0,1 0 1,6-2 50,26-22-168,-22 23 69,19-12 99,-31 27-25,1 1 0,0 1 0,3 0 25,-6 5-61,-1 0 0,12-2 61,31-6-109,1 3 1,0 2 0,1 4-1,32 0 109,85 3-148,-1 6 78,-22 1 93,31-3-150,162 1-115,-119 11 115,-162-7 92,122 11-79,-65 0-31,-54-6 49,68 10-56,69 18-28,-155-24 121,0 2-1,-1 3 1,-1 2-1,0 2 1,6 7 59,-52-25-1,0 2 0,0 0 1,0 0-1,-1 0 0,0 1 1,0 0-1,3 4 1,40 56-4,-32-41-8,8 13-54,6 21 22,-4-8 26,-8-12-109,-11-15 77,-6 8 54,-10 3 105,-1-16 41,0 0 1,-10 17-151,-28 38 244,-6-5-57,-2-4-55,27-35-103,-1-1 1,-2-2-1,0-1 1,-2-1-1,-1-1 1,-35 18-30,22-17 148,-34 13-148,-36 9 52,-73 18-52,18-17-9,-133 19 9,191-49 19,0-4 0,-1-6 0,0-5 0,-51-6-19,88-4 10,0-3 1,0-3 0,-59-19-11,73 12-14,1-2 0,-48-25 14,-13-13-260,82 38 130,0-2-48,-9-6-134,26 14 109,0-1-35,1 0-40,1-1-44,0-1-47,1 0-51,8 5 26,-1 0-70,1-1-66,1 0-60,1-1-56,1-1-50,1 1-45,1-1-40,5 5 97,-1 0 0,2 0 0,-1 0 0,1-4 684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19T01:32:41.458"/>
    </inkml:context>
    <inkml:brush xml:id="br0">
      <inkml:brushProperty name="width" value="0.05" units="cm"/>
      <inkml:brushProperty name="height" value="0.05" units="cm"/>
      <inkml:brushProperty name="color" value="#E71224"/>
    </inkml:brush>
  </inkml:definitions>
  <inkml:trace contextRef="#ctx0" brushRef="#br0">1370 1694 3712,'-6'8'791,"-2"-2"-64,-1-1-63,-2-1-60,0-2-61,0 0-59,-1-1-59,1 0-56,-4 0 20,2 1-89,-11 0-32,-11-1 282,-7 0 183,13 3-316,4 3-176,0 2-89,-38 9 132,41-14-130,0-3 71,-30-4 342,1-3-99,0-5-91,1-3-83,0-2-73,1-2-67,1-1-56,1-1-48,27 11-51,0-1 0,1-1 0,-5-4 1,-2-3 101,-23-21-101,-21-27 184,4-3 61,18 18-36,3 4-107,-57-72 228,73 80-254,2 0-35,8 3-26,16 28-29,1 0-1,-1 0 0,2 0 1,-1-1-1,1 1 1,0-4 14,4-26-38,4 15 48,2 4 32,4 2 38,41-38-30,5 4 46,3 4 40,6 6 35,97-56 54,-113 65-162,7-4-23,0-3-52,63-39-64,-97 63 50,-1-1 34,23-16 86,55-33 258,-57 40-226,86-36-93,3 9 67,-58 27 16,0 3 0,2 4 0,0 3 1,35-1-117,156-18-2,-66 6 30,0 11 74,187 8-89,-222 9 59,-95-2-96,36-3-73,1 0 12,-37 4 83,31 2 47,141 9 132,-158-1-154,-44-3 8,-1 1-1,0 2 0,27 10-30,-54-13-7,1 0 0,-2 0 0,1 2 1,-1 0-1,0 1 0,0 0 7,13 13-25,0 1 0,6 7 25,122 103 0,-98-86 0,20 13 32,73 42-32,-60-46-38,-21-14 56,-35-21 28,-1 1 35,-3-4-70,-16-10-49,-1 1-1,0 0 0,0 2 39,9 12-14,-7 6 101,-9-12 10,1-2-83,7 24-73,-12-25 109,-1 3 83,-1-4-47,-1-2-37,1-8-45,-1 0-1,0 0 1,1-1-1,-1 1 1,-1 0-1,1-1 1,0 1-1,-1-1 1,1 1-1,-2 0-3,-8 16 1,-3 1-25,2-5-49,-9 9 44,-9 15 77,-14 18 59,10-23-126,-52 34 134,-50 26-104,33-24-33,36-20 35,27-20-13,-1-2 0,-1-2 0,-6 1 0,22-14 1,0-1 1,0-1 0,-1-1 0,0-2 0,-1-1 0,-4 0-2,-112 12 234,-5-7-234,80-7 38,-20 1-167,2-3 95,-70 4 46,51 4-74,-87 26-56,44-7 6,67-15-47,-43 8-123,10-2 39,38-7 125,13-3 64,1-1 52,-42 4-38,-52-4 49,78-8-26,1-1-44,26-1-16,0 0-38,7-1-20,0 1-37,30 0-100,0 0 64,-37 2-306,30-1 236,8 0 58,1 0-56,-3 1-168,7-1 174,1 0-37,0 1-39,0-1-43,0 0-46,0 1-48,0 0-53,0 0-55,1 0-58,-1 0-61,0 0-66,1 0-66,0 1-72,-1-1-74,3 0 208,0 0 36,-9 3-1369</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19T01:32:44.644"/>
    </inkml:context>
    <inkml:brush xml:id="br0">
      <inkml:brushProperty name="width" value="0.05" units="cm"/>
      <inkml:brushProperty name="height" value="0.05" units="cm"/>
      <inkml:brushProperty name="color" value="#E71224"/>
    </inkml:brush>
  </inkml:definitions>
  <inkml:trace contextRef="#ctx0" brushRef="#br0">1474 1754 3968,'-15'0'648,"0"0"-66,1 0-60,-1 0-57,1 0-53,-1 0-49,0 0-46,1 0-41,-4 0 7,0 0-48,1 0-40,-1 0-33,-13 0 67,-43 0 191,5-2 165,-1-4-56,0-3-49,0 0-39,-46-6 228,46 6-401,-8-4 607,-38-13-875,33 3 341,11-3-98,2-5-87,53 22-128,0 0 0,1-1 0,1 0 0,-1-2 0,-4-5-28,5 3 14,0-1 1,1 0-1,1-1 1,-7-12-15,6 6-5,1-1 0,0 0 0,-3-14 5,3 5-38,2-1-1,-3-17 39,6 16 0,1 0 0,3 0-1,0-13 1,3 20-14,1-1 0,3-18 14,0 25-22,0-1-1,2 1 1,0 0 0,7-16 22,-5 20-34,1 0 0,0 1 0,1-1 0,1 2 0,10-14 34,-1 6-10,0 2-1,1 0 1,19-14 10,-7 9 5,1 2 1,15-7-6,46-21 49,63-25-49,20-10-34,-103 43 259,34-28 229,-19 11-52,-28 23-162,18-3-13,-38 24-157,1 2-35,2 3-33,0 2 0,1 3 0,0 1 0,0 2-1,29 2-1,66 6-34,20 8 34,-118-8-1,44 3 5,212 20 40,-216-15-93,0 3 0,0 4 0,47 19 49,54 28 1,-93-29 42,-1 2 38,35 13-9,231 69-38,-201-76 20,-49-10-9,-55-16-37,-1 2 1,-1 3-1,36 23-8,-19-3 36,-3 6 34,-38-29-16,14 10-55,-9-7 8,-9-8 37,-4-2 34,-1 1 50,-4-2-12,-4 1 61,-3 6 91,-6 12 191,-6 0-13,1-11-202,0-5-97,1-1-69,-14 25 95,-11 19-40,-2 2-49,20-35-68,-1-2 1,-2 0 0,0 0-1,-1-2 1,-2 0 0,-4 3-17,3-6 32,0-1 0,-2-1 1,0-1-1,-5 2-32,-18 9 48,-2-3-1,-1-1 1,-3-2-48,-83 30 65,132-50-65,-131 45 152,-60 10-152,109-37 60,-7 0 42,-1-5 53,-6 0-1,-2 1-56,-20 3-37,-61 9-43,11-1-29,101-16-15,0-3-117,-1 0-107,1-2-98,0-1-87,0-1-79,1-1-70,0 1-59,67-3 625,-27 1-376,-40 0-423,47-1 533,0-1-42,4 0 11,-1-1-50,2 0-58,-1 0-66,1-1-76,0-1-85,1 0-93,0-2-103,4 1 26,8 4 472,0-1 0,0 0 0,0 0 0,0 0-1,0-1 1,1 1 0,-3-3 348,-4-7-1004,3 1 226,0-2 50,0-4-99,-2-9-360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18T13:54:36.450"/>
    </inkml:context>
    <inkml:brush xml:id="br0">
      <inkml:brushProperty name="width" value="0.05" units="cm"/>
      <inkml:brushProperty name="height" value="0.05" units="cm"/>
      <inkml:brushProperty name="color" value="#E71224"/>
    </inkml:brush>
  </inkml:definitions>
  <inkml:trace contextRef="#ctx0" brushRef="#br0">2682 1848 5120,'-13'6'590,"0"0"-49,0 0-44,0-3-40,-15-1 360,25-2-715,-1-1 1,1 0 0,-1 0 0,1 0 0,0 0-1,-1 0 1,0-1-103,-13-6 774,0 1-97,-1 1-90,1 1-81,-1 1-75,0 0-65,1 2-58,-2 0-50,-2 1-3,-1 0-47,-10 2 170,0 2-1,-8 2-377,-64 15 583,-3 7-103,43-11-251,-1-1-50,0-2-57,0-3-61,-33-3 111,-1-4 1,-55-6-173,-22-10 136,2-3-36,72 4-48,-1-1 33,-368-68 460,376 58-480,0-4-58,64 16-23,1-1-1,1-1 1,0-1-1,0-2 1,2-1 16,19 12-1,1 0 0,0-1-1,1 1 1,-1-1 0,1-1 0,0 1 0,-4-8 1,7 10-3,1 0 0,0 1-1,0-1 1,1 0 0,-1-1 0,1 1-1,-1-3 4,1 4-6,1-1-1,-1 0 0,1 1 1,0-1-1,0 0 0,1 1 1,-1-1-1,1 0 0,0-2 7,4-6-5,0 0 1,1 0-1,1 1 0,-1 0 0,2 0 1,-1 0-1,2 1 0,-1 1 0,11-9 5,52-54 1,3 3 0,3 3 0,3 4 0,3 4 0,2 3 0,18-5-1,192-90-5,163-44-109,-222 108 84,2 5 63,-77 30 41,0 1 53,200-52 55,-117 41-91,-36 16-54,4 4-48,109-9 12,48 10-1,108 9 52,394 28 61,-489 23-135,-13 8-47,5 8 37,2 10 40,-3 9 42,23 21 71,-276-47-40,-3 6 0,28 16-81,-103-34-2,-1 2-1,-1 2 1,-1 1 0,15 13 2,-23-12 11,0 1 0,-1 2 0,-2 1 0,0 1 0,4 8-11,-14-13 16,-1 1 0,0 1 1,-2 0-1,-1 1 0,-1 0 0,-1 1 0,0 3-16,-5-7 21,0 1 0,-2-1-1,0 1 1,-2 0 0,0 1 0,-2-1-1,0 1 1,-4 22-21,1-31 25,-1 0 0,-1 0 0,0 0 0,-1 0-1,0-1 1,-2 0 0,0 0 0,0 0 0,-1-1 0,-1 0 0,-1 0 0,-8 8-25,-13 13 87,-2-2 0,-1-2 0,-32 24-87,12-14 99,-2-2 0,-49 25-99,33-26 81,-2-3 1,-13 1-82,-14 0 128,-45 8-128,-110 15 92,84-31-25,0-7 0,-57-5-67,-64-12 18,-7-15-79,77-6-89,-5-3-79,-465-57-620,475 52 621,-58-6-76,-3 2 86,-57-6 34,-167-15-26,141 14 31,124 11 15,46 3-221,130 14 219,1-2-42,11 1-5,1-1-45,0-1-52,1-2-59,27 8 173,0-2-41,1 1-38,-1-1-40,1 0-37,1-1-39,0 0-36,0-1-37,1-1-35,1-1-36,0 0-35,1-1-34,1-1-33,1-1-33,-12-17-768,12 9 589,2 0 44,-1-4-118,-3-15-410,15 38 1259</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18T15:22:53.100"/>
    </inkml:context>
    <inkml:brush xml:id="br0">
      <inkml:brushProperty name="width" value="0.05" units="cm"/>
      <inkml:brushProperty name="height" value="0.05" units="cm"/>
      <inkml:brushProperty name="color" value="#E71224"/>
    </inkml:brush>
  </inkml:definitions>
  <inkml:trace contextRef="#ctx0" brushRef="#br0">678 1046 1664,'-22'5'218,"-18"3"141,31-7-286,0-1 0,-1 0 0,1 0 0,-3-1-73,-38-5 632,0-3 0,1-2 0,-28-11-632,4-3 694,2-2 87,45 15-394,0-2-46,0-3-49,3-2-52,4-4-57,5-2-59,7-3-63,9-4-68,10-3 13,-8 26-15,1 0 0,1 0 0,-1 1 0,5-5 9,10-10-37,1 1 0,7-4 37,-16 16-3,38-36-44,3 3-1,1 3 0,4 0 48,16-5-34,2 2 1,13-1 33,25-6 10,27-4-10,122-32 88,-116 46-120,27 2 32,-44 15-87,69 0 87,-94 16-41,0 5 0,1 4 0,-1 5-1,-1 4 1,33 11 41,-74-9-21,-1 3 1,0 3-1,-1 2 0,38 20 21,-65-24 13,0 2-1,-1 1 1,21 17-13,-30-18 35,-2 0 1,0 2-36,-4-3 59,-2 1 0,8 11-59,-16-19 35,-1 0 1,0 0-1,0 1 0,-1 0 0,-1 0 1,0 1-1,0-1 0,-2 1 0,1 0 1,-2 1-1,0-1 0,0 0 0,-1 7-35,-1-6 31,-1 0 0,0 0 0,-2 0-1,1 0 1,-1 0 0,-1-1-1,-1 0 1,-1 4-31,-2 1 69,-1-1 0,0 0 0,-1 0 1,-1-1-1,0 0 0,-11 10-69,3-5 94,-2-2-1,0 0 1,0-1 0,-10 4-94,-12 7 328,-46 21-328,-47 17 274,133-66-269,-159 71 874,-89 24-879,108-50 225,-4-7-102,-128 18 46,87-27-91,29-10-58,-1-6-60,27-7-52,1-3-63,0-5-73,1-4-84,108 4 241,-66-4-233,1-1-62,0-2-83,3-4-100,54 7 314,0-1-59,0-2-64,1-1-71,2-1-79,0-2-84,3-1-92,1-3-98,0-4-170,-4-11-430,27 30 1300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5CE00-9A2C-4C21-BDEF-48FF6436D485}" type="datetimeFigureOut">
              <a:rPr lang="zh-CN" altLang="en-US" smtClean="0"/>
              <a:t>2020/1/5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3091EF-78B0-4725-B1F1-C13CD791C34B}" type="slidenum">
              <a:rPr lang="zh-CN" altLang="en-US" smtClean="0"/>
              <a:t>‹#›</a:t>
            </a:fld>
            <a:endParaRPr lang="zh-CN" altLang="en-US"/>
          </a:p>
        </p:txBody>
      </p:sp>
    </p:spTree>
    <p:extLst>
      <p:ext uri="{BB962C8B-B14F-4D97-AF65-F5344CB8AC3E}">
        <p14:creationId xmlns:p14="http://schemas.microsoft.com/office/powerpoint/2010/main" val="99182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4D3091EF-78B0-4725-B1F1-C13CD791C34B}" type="slidenum">
              <a:rPr lang="zh-CN" altLang="en-US" smtClean="0"/>
              <a:t>7</a:t>
            </a:fld>
            <a:endParaRPr lang="zh-CN" altLang="en-US"/>
          </a:p>
        </p:txBody>
      </p:sp>
    </p:spTree>
    <p:extLst>
      <p:ext uri="{BB962C8B-B14F-4D97-AF65-F5344CB8AC3E}">
        <p14:creationId xmlns:p14="http://schemas.microsoft.com/office/powerpoint/2010/main" val="1642911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BA18F83-6CBE-42BD-A783-B4898E4D5FC7}" type="slidenum">
              <a:rPr lang="zh-CN" altLang="en-US" smtClean="0"/>
              <a:t>26</a:t>
            </a:fld>
            <a:endParaRPr lang="zh-CN" altLang="en-US"/>
          </a:p>
        </p:txBody>
      </p:sp>
    </p:spTree>
    <p:extLst>
      <p:ext uri="{BB962C8B-B14F-4D97-AF65-F5344CB8AC3E}">
        <p14:creationId xmlns:p14="http://schemas.microsoft.com/office/powerpoint/2010/main" val="4191394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在重新看给的</a:t>
            </a:r>
            <a:r>
              <a:rPr lang="en-US" altLang="zh-CN" dirty="0"/>
              <a:t>cifar10</a:t>
            </a:r>
            <a:r>
              <a:rPr lang="zh-CN" altLang="en-US" dirty="0"/>
              <a:t>例子的代码，我们观察到这代码调用的主要是</a:t>
            </a:r>
            <a:r>
              <a:rPr lang="en-US" altLang="zh-CN" dirty="0" err="1"/>
              <a:t>sdk</a:t>
            </a:r>
            <a:r>
              <a:rPr lang="zh-CN" altLang="en-US" dirty="0"/>
              <a:t>的</a:t>
            </a:r>
            <a:r>
              <a:rPr lang="en-US" altLang="zh-CN" dirty="0" err="1"/>
              <a:t>rt</a:t>
            </a:r>
            <a:r>
              <a:rPr lang="zh-CN" altLang="en-US" dirty="0"/>
              <a:t>库。我们找到</a:t>
            </a:r>
            <a:r>
              <a:rPr lang="en-US" altLang="zh-CN" dirty="0" err="1"/>
              <a:t>rt</a:t>
            </a:r>
            <a:r>
              <a:rPr lang="zh-CN" altLang="en-US" dirty="0"/>
              <a:t>的目录 看了里面写的内容，发现这里用到了</a:t>
            </a:r>
            <a:r>
              <a:rPr lang="en-US" altLang="zh-CN" dirty="0" err="1"/>
              <a:t>rt</a:t>
            </a:r>
            <a:r>
              <a:rPr lang="zh-CN" altLang="en-US" dirty="0"/>
              <a:t>的三个功能，第一个是</a:t>
            </a:r>
            <a:r>
              <a:rPr lang="en-US" altLang="zh-CN" dirty="0"/>
              <a:t>memory</a:t>
            </a:r>
            <a:r>
              <a:rPr lang="zh-CN" altLang="en-US" dirty="0"/>
              <a:t>， 第二个是</a:t>
            </a:r>
            <a:r>
              <a:rPr lang="en-US" altLang="zh-CN" dirty="0"/>
              <a:t>profiling</a:t>
            </a:r>
            <a:r>
              <a:rPr lang="zh-CN" altLang="en-US" dirty="0"/>
              <a:t>，第三个是</a:t>
            </a:r>
            <a:r>
              <a:rPr lang="en-US" altLang="zh-CN" dirty="0"/>
              <a:t>check</a:t>
            </a:r>
            <a:r>
              <a:rPr lang="zh-CN" altLang="en-US" dirty="0"/>
              <a:t>。</a:t>
            </a:r>
            <a:r>
              <a:rPr lang="en-US" altLang="zh-CN" dirty="0"/>
              <a:t>Memory</a:t>
            </a:r>
            <a:r>
              <a:rPr lang="zh-CN" altLang="en-US" dirty="0"/>
              <a:t>是用来传输数据的，</a:t>
            </a:r>
            <a:r>
              <a:rPr lang="en-US" altLang="zh-CN" dirty="0"/>
              <a:t>profiling</a:t>
            </a:r>
            <a:r>
              <a:rPr lang="zh-CN" altLang="en-US" dirty="0"/>
              <a:t>是用来性能评估的，而</a:t>
            </a:r>
            <a:r>
              <a:rPr lang="en-US" altLang="zh-CN" dirty="0"/>
              <a:t>check</a:t>
            </a:r>
            <a:r>
              <a:rPr lang="zh-CN" altLang="en-US" dirty="0"/>
              <a:t>是用来检测神经网络层是不是正常。</a:t>
            </a:r>
            <a:r>
              <a:rPr lang="en-US" altLang="zh-CN" dirty="0"/>
              <a:t>Profiling</a:t>
            </a:r>
            <a:r>
              <a:rPr lang="zh-CN" altLang="en-US" dirty="0"/>
              <a:t>和</a:t>
            </a:r>
            <a:r>
              <a:rPr lang="en-US" altLang="zh-CN" dirty="0"/>
              <a:t>check</a:t>
            </a:r>
            <a:r>
              <a:rPr lang="zh-CN" altLang="en-US" dirty="0"/>
              <a:t>是可以删掉的，我们只要自己将数据写到</a:t>
            </a:r>
            <a:r>
              <a:rPr lang="en-US" altLang="zh-CN" dirty="0"/>
              <a:t>memory</a:t>
            </a:r>
            <a:r>
              <a:rPr lang="zh-CN" altLang="en-US" dirty="0"/>
              <a:t>里就可以完成</a:t>
            </a:r>
            <a:r>
              <a:rPr lang="en-US" altLang="zh-CN" dirty="0" err="1"/>
              <a:t>rt</a:t>
            </a:r>
            <a:r>
              <a:rPr lang="zh-CN" altLang="en-US" dirty="0"/>
              <a:t>做的工作。</a:t>
            </a:r>
          </a:p>
        </p:txBody>
      </p:sp>
      <p:sp>
        <p:nvSpPr>
          <p:cNvPr id="4" name="灯片编号占位符 3"/>
          <p:cNvSpPr>
            <a:spLocks noGrp="1"/>
          </p:cNvSpPr>
          <p:nvPr>
            <p:ph type="sldNum" sz="quarter" idx="10"/>
          </p:nvPr>
        </p:nvSpPr>
        <p:spPr/>
        <p:txBody>
          <a:bodyPr/>
          <a:lstStyle/>
          <a:p>
            <a:fld id="{3BA18F83-6CBE-42BD-A783-B4898E4D5FC7}" type="slidenum">
              <a:rPr lang="zh-CN" altLang="en-US" smtClean="0"/>
              <a:t>27</a:t>
            </a:fld>
            <a:endParaRPr lang="zh-CN" altLang="en-US"/>
          </a:p>
        </p:txBody>
      </p:sp>
    </p:spTree>
    <p:extLst>
      <p:ext uri="{BB962C8B-B14F-4D97-AF65-F5344CB8AC3E}">
        <p14:creationId xmlns:p14="http://schemas.microsoft.com/office/powerpoint/2010/main" val="3874058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这个是</a:t>
            </a:r>
            <a:r>
              <a:rPr lang="en-US" altLang="zh-CN" dirty="0" err="1"/>
              <a:t>kernal</a:t>
            </a:r>
            <a:r>
              <a:rPr lang="zh-CN" altLang="en-US" dirty="0"/>
              <a:t>中实现神经网络的核心函数。在这个函数中我们找到两个和</a:t>
            </a:r>
            <a:r>
              <a:rPr lang="en-US" altLang="zh-CN" dirty="0" err="1"/>
              <a:t>rt</a:t>
            </a:r>
            <a:r>
              <a:rPr lang="zh-CN" altLang="en-US" dirty="0"/>
              <a:t>相关的内容，一个是</a:t>
            </a:r>
            <a:r>
              <a:rPr lang="en-US" altLang="zh-CN" dirty="0" err="1"/>
              <a:t>rt_core_id</a:t>
            </a:r>
            <a:r>
              <a:rPr lang="en-US" altLang="zh-CN" dirty="0"/>
              <a:t>() </a:t>
            </a:r>
            <a:r>
              <a:rPr lang="zh-CN" altLang="en-US" dirty="0"/>
              <a:t>一个是</a:t>
            </a:r>
            <a:r>
              <a:rPr lang="en-US" altLang="zh-CN" dirty="0" err="1"/>
              <a:t>rt_team_barrier</a:t>
            </a:r>
            <a:r>
              <a:rPr lang="zh-CN" altLang="en-US" dirty="0"/>
              <a:t>。这两段代码都是与多核有关的，前者是多核分配的一个功能，这里我们只需要把核写死就可以，后者起到一个协调核与核之间工作的一个作用，删去即可。</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3BA18F83-6CBE-42BD-A783-B4898E4D5FC7}" type="slidenum">
              <a:rPr lang="zh-CN" altLang="en-US" smtClean="0"/>
              <a:t>28</a:t>
            </a:fld>
            <a:endParaRPr lang="zh-CN" altLang="en-US"/>
          </a:p>
        </p:txBody>
      </p:sp>
    </p:spTree>
    <p:extLst>
      <p:ext uri="{BB962C8B-B14F-4D97-AF65-F5344CB8AC3E}">
        <p14:creationId xmlns:p14="http://schemas.microsoft.com/office/powerpoint/2010/main" val="3758087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左边的图中我们能看出，在做完前面的修改之后，我们可以成功得编译出主程序</a:t>
            </a:r>
            <a:r>
              <a:rPr lang="en-US" altLang="zh-CN" dirty="0"/>
              <a:t>cifar10_main</a:t>
            </a:r>
            <a:r>
              <a:rPr lang="zh-CN" altLang="en-US" dirty="0"/>
              <a:t>得汇编代码。</a:t>
            </a:r>
            <a:r>
              <a:rPr lang="en-US" altLang="zh-CN" dirty="0"/>
              <a:t>.s</a:t>
            </a:r>
            <a:r>
              <a:rPr lang="zh-CN" altLang="en-US" dirty="0"/>
              <a:t>文件</a:t>
            </a:r>
            <a:endParaRPr lang="en-US" altLang="zh-CN" dirty="0"/>
          </a:p>
          <a:p>
            <a:r>
              <a:rPr lang="zh-CN" altLang="en-US" dirty="0"/>
              <a:t>进一步我们可以得到</a:t>
            </a:r>
            <a:r>
              <a:rPr lang="en-US" altLang="zh-CN" dirty="0"/>
              <a:t>cifar10.o</a:t>
            </a:r>
            <a:r>
              <a:rPr lang="zh-CN" altLang="en-US" dirty="0"/>
              <a:t>文件 机器码文件。这里我们可以看到每一个分支函数对应的地址位置</a:t>
            </a:r>
            <a:endParaRPr lang="en-US" altLang="zh-CN" dirty="0"/>
          </a:p>
          <a:p>
            <a:r>
              <a:rPr lang="zh-CN" altLang="en-US" dirty="0"/>
              <a:t>中间是是主程序机器码文件的</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第二张图是这样的，我们在生成</a:t>
            </a:r>
            <a:r>
              <a:rPr lang="en-US" altLang="zh-CN" dirty="0"/>
              <a:t>.s</a:t>
            </a:r>
            <a:r>
              <a:rPr lang="zh-CN" altLang="en-US" dirty="0"/>
              <a:t>文件之后</a:t>
            </a:r>
            <a:br>
              <a:rPr lang="zh-CN" altLang="en-US" dirty="0"/>
            </a:br>
            <a:r>
              <a:rPr lang="en-US" altLang="zh-CN" dirty="0"/>
              <a:t>.s</a:t>
            </a:r>
            <a:r>
              <a:rPr lang="zh-CN" altLang="en-US" dirty="0"/>
              <a:t>文件里有很多</a:t>
            </a:r>
            <a:r>
              <a:rPr lang="en-US" altLang="zh-CN" dirty="0"/>
              <a:t>label </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这些用于标记的</a:t>
            </a:r>
            <a:r>
              <a:rPr lang="en-US" altLang="zh-CN" dirty="0"/>
              <a:t>label</a:t>
            </a:r>
            <a:r>
              <a:rPr lang="zh-CN" altLang="en-US" dirty="0"/>
              <a:t>在</a:t>
            </a:r>
            <a:r>
              <a:rPr lang="en-US" altLang="zh-CN" dirty="0"/>
              <a:t>.o</a:t>
            </a:r>
            <a:r>
              <a:rPr lang="zh-CN" altLang="en-US" dirty="0"/>
              <a:t>文件里也存在</a:t>
            </a:r>
            <a:br>
              <a:rPr lang="zh-CN" altLang="en-US" dirty="0"/>
            </a:br>
            <a:r>
              <a:rPr lang="en-US" altLang="zh-CN" dirty="0"/>
              <a:t>label</a:t>
            </a:r>
            <a:r>
              <a:rPr lang="zh-CN" altLang="en-US" dirty="0"/>
              <a:t>不一定用于跳转</a:t>
            </a:r>
            <a:br>
              <a:rPr lang="zh-CN" altLang="en-US" dirty="0"/>
            </a:b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3BA18F83-6CBE-42BD-A783-B4898E4D5FC7}" type="slidenum">
              <a:rPr lang="zh-CN" altLang="en-US" smtClean="0"/>
              <a:t>29</a:t>
            </a:fld>
            <a:endParaRPr lang="zh-CN" altLang="en-US"/>
          </a:p>
        </p:txBody>
      </p:sp>
    </p:spTree>
    <p:extLst>
      <p:ext uri="{BB962C8B-B14F-4D97-AF65-F5344CB8AC3E}">
        <p14:creationId xmlns:p14="http://schemas.microsoft.com/office/powerpoint/2010/main" val="19399154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首先我们尝试继续走</a:t>
            </a:r>
            <a:r>
              <a:rPr lang="en-US" altLang="zh-CN" dirty="0" err="1"/>
              <a:t>bigpulp</a:t>
            </a:r>
            <a:r>
              <a:rPr lang="zh-CN" altLang="en-US" dirty="0"/>
              <a:t>的那条技术路线</a:t>
            </a:r>
            <a:endParaRPr lang="en-US" altLang="zh-CN" dirty="0"/>
          </a:p>
          <a:p>
            <a:r>
              <a:rPr lang="zh-CN" altLang="en-US" dirty="0"/>
              <a:t>我们之所有又考虑了</a:t>
            </a:r>
            <a:r>
              <a:rPr lang="en-US" altLang="zh-CN" dirty="0" err="1"/>
              <a:t>bigpulp</a:t>
            </a:r>
            <a:r>
              <a:rPr lang="zh-CN" altLang="en-US" dirty="0"/>
              <a:t>是因为</a:t>
            </a:r>
            <a:r>
              <a:rPr lang="en-US" altLang="zh-CN" dirty="0"/>
              <a:t>big pulp</a:t>
            </a:r>
            <a:r>
              <a:rPr lang="zh-CN" altLang="en-US" dirty="0"/>
              <a:t>有完整的开源架构</a:t>
            </a:r>
            <a:endParaRPr lang="en-US" altLang="zh-CN" dirty="0"/>
          </a:p>
          <a:p>
            <a:endParaRPr lang="en-US" altLang="zh-CN" dirty="0"/>
          </a:p>
          <a:p>
            <a:r>
              <a:rPr lang="zh-CN" altLang="en-US" dirty="0"/>
              <a:t>回应余浩问这个综合超资源的问题，之前我们在综合的时候出现问题的原因是我们没有注意在设置的时候只用了</a:t>
            </a:r>
            <a:r>
              <a:rPr lang="en-US" altLang="zh-CN" dirty="0" err="1"/>
              <a:t>fpga</a:t>
            </a:r>
            <a:r>
              <a:rPr lang="zh-CN" altLang="en-US" dirty="0"/>
              <a:t>片上的</a:t>
            </a:r>
            <a:r>
              <a:rPr lang="en-US" altLang="zh-CN" dirty="0"/>
              <a:t>SRAM</a:t>
            </a:r>
            <a:r>
              <a:rPr lang="zh-CN" altLang="en-US" dirty="0"/>
              <a:t>，只用</a:t>
            </a:r>
            <a:r>
              <a:rPr lang="en-US" altLang="zh-CN" dirty="0"/>
              <a:t>SRAM</a:t>
            </a:r>
            <a:r>
              <a:rPr lang="zh-CN" altLang="en-US" dirty="0"/>
              <a:t>是不够用的，但是加上片外的</a:t>
            </a:r>
            <a:r>
              <a:rPr lang="en-US" altLang="zh-CN" dirty="0"/>
              <a:t>ram</a:t>
            </a:r>
            <a:r>
              <a:rPr lang="zh-CN" altLang="en-US" dirty="0"/>
              <a:t>资源是够用的。</a:t>
            </a:r>
          </a:p>
        </p:txBody>
      </p:sp>
      <p:sp>
        <p:nvSpPr>
          <p:cNvPr id="4" name="灯片编号占位符 3"/>
          <p:cNvSpPr>
            <a:spLocks noGrp="1"/>
          </p:cNvSpPr>
          <p:nvPr>
            <p:ph type="sldNum" sz="quarter" idx="10"/>
          </p:nvPr>
        </p:nvSpPr>
        <p:spPr/>
        <p:txBody>
          <a:bodyPr/>
          <a:lstStyle/>
          <a:p>
            <a:fld id="{3BA18F83-6CBE-42BD-A783-B4898E4D5FC7}" type="slidenum">
              <a:rPr lang="zh-CN" altLang="en-US" smtClean="0"/>
              <a:t>31</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首先我们尝试继续走</a:t>
            </a:r>
            <a:r>
              <a:rPr lang="en-US" altLang="zh-CN" dirty="0" err="1"/>
              <a:t>bigpulp</a:t>
            </a:r>
            <a:r>
              <a:rPr lang="zh-CN" altLang="en-US" dirty="0"/>
              <a:t>的那条技术路线</a:t>
            </a:r>
            <a:endParaRPr lang="en-US" altLang="zh-CN" dirty="0"/>
          </a:p>
          <a:p>
            <a:r>
              <a:rPr lang="zh-CN" altLang="en-US" dirty="0"/>
              <a:t>我们之所有又考虑了</a:t>
            </a:r>
            <a:r>
              <a:rPr lang="en-US" altLang="zh-CN" dirty="0" err="1"/>
              <a:t>bigpulp</a:t>
            </a:r>
            <a:r>
              <a:rPr lang="zh-CN" altLang="en-US" dirty="0"/>
              <a:t>是因为</a:t>
            </a:r>
            <a:r>
              <a:rPr lang="en-US" altLang="zh-CN" dirty="0"/>
              <a:t>big pulp</a:t>
            </a:r>
            <a:r>
              <a:rPr lang="zh-CN" altLang="en-US" dirty="0"/>
              <a:t>有完整的开源架构</a:t>
            </a:r>
            <a:endParaRPr lang="en-US" altLang="zh-CN" dirty="0"/>
          </a:p>
          <a:p>
            <a:endParaRPr lang="en-US" altLang="zh-CN" dirty="0"/>
          </a:p>
          <a:p>
            <a:r>
              <a:rPr lang="zh-CN" altLang="en-US" dirty="0"/>
              <a:t>回应余浩问这个综合超资源的问题，之前我们在综合的时候出现问题的原因是我们没有注意在设置的时候只用了</a:t>
            </a:r>
            <a:r>
              <a:rPr lang="en-US" altLang="zh-CN" dirty="0" err="1"/>
              <a:t>fpga</a:t>
            </a:r>
            <a:r>
              <a:rPr lang="zh-CN" altLang="en-US" dirty="0"/>
              <a:t>片上的</a:t>
            </a:r>
            <a:r>
              <a:rPr lang="en-US" altLang="zh-CN" dirty="0"/>
              <a:t>SRAM</a:t>
            </a:r>
            <a:r>
              <a:rPr lang="zh-CN" altLang="en-US" dirty="0"/>
              <a:t>，只用</a:t>
            </a:r>
            <a:r>
              <a:rPr lang="en-US" altLang="zh-CN" dirty="0"/>
              <a:t>SRAM</a:t>
            </a:r>
            <a:r>
              <a:rPr lang="zh-CN" altLang="en-US" dirty="0"/>
              <a:t>是不够用的，但是加上片外的</a:t>
            </a:r>
            <a:r>
              <a:rPr lang="en-US" altLang="zh-CN" dirty="0"/>
              <a:t>ram</a:t>
            </a:r>
            <a:r>
              <a:rPr lang="zh-CN" altLang="en-US" dirty="0"/>
              <a:t>资源是够用的。</a:t>
            </a:r>
          </a:p>
        </p:txBody>
      </p:sp>
      <p:sp>
        <p:nvSpPr>
          <p:cNvPr id="4" name="灯片编号占位符 3"/>
          <p:cNvSpPr>
            <a:spLocks noGrp="1"/>
          </p:cNvSpPr>
          <p:nvPr>
            <p:ph type="sldNum" sz="quarter" idx="10"/>
          </p:nvPr>
        </p:nvSpPr>
        <p:spPr/>
        <p:txBody>
          <a:bodyPr/>
          <a:lstStyle/>
          <a:p>
            <a:fld id="{3BA18F83-6CBE-42BD-A783-B4898E4D5FC7}" type="slidenum">
              <a:rPr lang="zh-CN" altLang="en-US" smtClean="0"/>
              <a:t>32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PULP platform: </a:t>
            </a:r>
            <a:r>
              <a:rPr lang="zh-CN" altLang="en-US" dirty="0"/>
              <a:t>低精度</a:t>
            </a:r>
            <a:endParaRPr lang="en-US" altLang="zh-CN" dirty="0"/>
          </a:p>
          <a:p>
            <a:r>
              <a:rPr lang="en-US" altLang="zh-CN" dirty="0"/>
              <a:t>Tensorflow</a:t>
            </a:r>
            <a:r>
              <a:rPr lang="zh-CN" altLang="en-US" dirty="0"/>
              <a:t>： 高精度然后量化</a:t>
            </a:r>
          </a:p>
        </p:txBody>
      </p:sp>
      <p:sp>
        <p:nvSpPr>
          <p:cNvPr id="4" name="灯片编号占位符 3"/>
          <p:cNvSpPr>
            <a:spLocks noGrp="1"/>
          </p:cNvSpPr>
          <p:nvPr>
            <p:ph type="sldNum" sz="quarter" idx="5"/>
          </p:nvPr>
        </p:nvSpPr>
        <p:spPr/>
        <p:txBody>
          <a:bodyPr/>
          <a:lstStyle/>
          <a:p>
            <a:fld id="{4D3091EF-78B0-4725-B1F1-C13CD791C34B}" type="slidenum">
              <a:rPr lang="zh-CN" altLang="en-US" smtClean="0"/>
              <a:t>13</a:t>
            </a:fld>
            <a:endParaRPr lang="zh-CN" altLang="en-US"/>
          </a:p>
        </p:txBody>
      </p:sp>
    </p:spTree>
    <p:extLst>
      <p:ext uri="{BB962C8B-B14F-4D97-AF65-F5344CB8AC3E}">
        <p14:creationId xmlns:p14="http://schemas.microsoft.com/office/powerpoint/2010/main" val="2851484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PULP platform: </a:t>
            </a:r>
            <a:r>
              <a:rPr lang="zh-CN" altLang="en-US" dirty="0"/>
              <a:t>低精度</a:t>
            </a:r>
            <a:endParaRPr lang="en-US" altLang="zh-CN" dirty="0"/>
          </a:p>
          <a:p>
            <a:r>
              <a:rPr lang="en-US" altLang="zh-CN" dirty="0"/>
              <a:t>Tensorflow</a:t>
            </a:r>
            <a:r>
              <a:rPr lang="zh-CN" altLang="en-US" dirty="0"/>
              <a:t>： 高精度然后量化</a:t>
            </a:r>
          </a:p>
        </p:txBody>
      </p:sp>
      <p:sp>
        <p:nvSpPr>
          <p:cNvPr id="4" name="灯片编号占位符 3"/>
          <p:cNvSpPr>
            <a:spLocks noGrp="1"/>
          </p:cNvSpPr>
          <p:nvPr>
            <p:ph type="sldNum" sz="quarter" idx="5"/>
          </p:nvPr>
        </p:nvSpPr>
        <p:spPr/>
        <p:txBody>
          <a:bodyPr/>
          <a:lstStyle/>
          <a:p>
            <a:fld id="{4D3091EF-78B0-4725-B1F1-C13CD791C34B}" type="slidenum">
              <a:rPr lang="zh-CN" altLang="en-US" smtClean="0"/>
              <a:t>15</a:t>
            </a:fld>
            <a:endParaRPr lang="zh-CN" altLang="en-US"/>
          </a:p>
        </p:txBody>
      </p:sp>
    </p:spTree>
    <p:extLst>
      <p:ext uri="{BB962C8B-B14F-4D97-AF65-F5344CB8AC3E}">
        <p14:creationId xmlns:p14="http://schemas.microsoft.com/office/powerpoint/2010/main" val="1749650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按照教程，我们开启</a:t>
            </a:r>
            <a:r>
              <a:rPr lang="en-US" altLang="zh-CN" dirty="0" err="1"/>
              <a:t>vivado</a:t>
            </a:r>
            <a:endParaRPr lang="zh-CN" altLang="en-US" dirty="0"/>
          </a:p>
        </p:txBody>
      </p:sp>
      <p:sp>
        <p:nvSpPr>
          <p:cNvPr id="4" name="灯片编号占位符 3"/>
          <p:cNvSpPr>
            <a:spLocks noGrp="1"/>
          </p:cNvSpPr>
          <p:nvPr>
            <p:ph type="sldNum" sz="quarter" idx="10"/>
          </p:nvPr>
        </p:nvSpPr>
        <p:spPr/>
        <p:txBody>
          <a:bodyPr/>
          <a:lstStyle/>
          <a:p>
            <a:fld id="{3BA18F83-6CBE-42BD-A783-B4898E4D5FC7}" type="slidenum">
              <a:rPr lang="zh-CN" altLang="en-US" smtClean="0"/>
              <a:t>16</a:t>
            </a:fld>
            <a:endParaRPr lang="zh-CN" altLang="en-US"/>
          </a:p>
        </p:txBody>
      </p:sp>
    </p:spTree>
    <p:extLst>
      <p:ext uri="{BB962C8B-B14F-4D97-AF65-F5344CB8AC3E}">
        <p14:creationId xmlns:p14="http://schemas.microsoft.com/office/powerpoint/2010/main" val="2569869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打开</a:t>
            </a:r>
            <a:r>
              <a:rPr lang="en-US" altLang="zh-CN" dirty="0" err="1"/>
              <a:t>vivado</a:t>
            </a:r>
            <a:r>
              <a:rPr lang="zh-CN" altLang="en-US" dirty="0"/>
              <a:t>后，软件在执行</a:t>
            </a:r>
            <a:r>
              <a:rPr lang="en-US" altLang="zh-CN" dirty="0"/>
              <a:t>TCL</a:t>
            </a:r>
            <a:r>
              <a:rPr lang="zh-CN" altLang="en-US" dirty="0"/>
              <a:t>命令时会报这样的错误</a:t>
            </a:r>
          </a:p>
        </p:txBody>
      </p:sp>
      <p:sp>
        <p:nvSpPr>
          <p:cNvPr id="4" name="灯片编号占位符 3"/>
          <p:cNvSpPr>
            <a:spLocks noGrp="1"/>
          </p:cNvSpPr>
          <p:nvPr>
            <p:ph type="sldNum" sz="quarter" idx="10"/>
          </p:nvPr>
        </p:nvSpPr>
        <p:spPr/>
        <p:txBody>
          <a:bodyPr/>
          <a:lstStyle/>
          <a:p>
            <a:fld id="{3BA18F83-6CBE-42BD-A783-B4898E4D5FC7}" type="slidenum">
              <a:rPr lang="zh-CN" altLang="en-US" smtClean="0"/>
              <a:t>17</a:t>
            </a:fld>
            <a:endParaRPr lang="zh-CN" altLang="en-US"/>
          </a:p>
        </p:txBody>
      </p:sp>
    </p:spTree>
    <p:extLst>
      <p:ext uri="{BB962C8B-B14F-4D97-AF65-F5344CB8AC3E}">
        <p14:creationId xmlns:p14="http://schemas.microsoft.com/office/powerpoint/2010/main" val="2849271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仔细看我们会发现里面有非常多模块缺失，例如缺失</a:t>
            </a:r>
            <a:r>
              <a:rPr lang="en-US" altLang="zh-CN" dirty="0"/>
              <a:t>axi2mem_wrap</a:t>
            </a:r>
            <a:r>
              <a:rPr lang="zh-CN" altLang="en-US" dirty="0"/>
              <a:t>中的</a:t>
            </a:r>
            <a:r>
              <a:rPr lang="en-US" altLang="zh-CN" dirty="0"/>
              <a:t>axi2mem</a:t>
            </a:r>
            <a:r>
              <a:rPr lang="zh-CN" altLang="en-US" dirty="0"/>
              <a:t>模块</a:t>
            </a:r>
          </a:p>
        </p:txBody>
      </p:sp>
      <p:sp>
        <p:nvSpPr>
          <p:cNvPr id="4" name="灯片编号占位符 3"/>
          <p:cNvSpPr>
            <a:spLocks noGrp="1"/>
          </p:cNvSpPr>
          <p:nvPr>
            <p:ph type="sldNum" sz="quarter" idx="10"/>
          </p:nvPr>
        </p:nvSpPr>
        <p:spPr/>
        <p:txBody>
          <a:bodyPr/>
          <a:lstStyle/>
          <a:p>
            <a:fld id="{3BA18F83-6CBE-42BD-A783-B4898E4D5FC7}" type="slidenum">
              <a:rPr lang="zh-CN" altLang="en-US" smtClean="0"/>
              <a:t>18</a:t>
            </a:fld>
            <a:endParaRPr lang="zh-CN" altLang="en-US"/>
          </a:p>
        </p:txBody>
      </p:sp>
    </p:spTree>
    <p:extLst>
      <p:ext uri="{BB962C8B-B14F-4D97-AF65-F5344CB8AC3E}">
        <p14:creationId xmlns:p14="http://schemas.microsoft.com/office/powerpoint/2010/main" val="3988883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因此我们到</a:t>
            </a:r>
            <a:r>
              <a:rPr lang="en-US" altLang="zh-CN" dirty="0"/>
              <a:t>pulp-platform</a:t>
            </a:r>
            <a:r>
              <a:rPr lang="zh-CN" altLang="en-US" dirty="0"/>
              <a:t>的</a:t>
            </a:r>
            <a:r>
              <a:rPr lang="en-US" altLang="zh-CN" dirty="0" err="1"/>
              <a:t>github</a:t>
            </a:r>
            <a:r>
              <a:rPr lang="zh-CN" altLang="en-US" dirty="0"/>
              <a:t>项目网站上找到了</a:t>
            </a:r>
            <a:r>
              <a:rPr lang="en-US" altLang="zh-CN" dirty="0"/>
              <a:t>axi2mem</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这个是</a:t>
            </a:r>
            <a:r>
              <a:rPr lang="en-US" altLang="zh-CN" dirty="0"/>
              <a:t>axi2per</a:t>
            </a:r>
            <a:r>
              <a:rPr lang="zh-CN" altLang="en-US" dirty="0"/>
              <a:t>模块</a:t>
            </a:r>
          </a:p>
          <a:p>
            <a:endParaRPr lang="zh-CN" altLang="en-US" dirty="0"/>
          </a:p>
        </p:txBody>
      </p:sp>
      <p:sp>
        <p:nvSpPr>
          <p:cNvPr id="4" name="灯片编号占位符 3"/>
          <p:cNvSpPr>
            <a:spLocks noGrp="1"/>
          </p:cNvSpPr>
          <p:nvPr>
            <p:ph type="sldNum" sz="quarter" idx="10"/>
          </p:nvPr>
        </p:nvSpPr>
        <p:spPr/>
        <p:txBody>
          <a:bodyPr/>
          <a:lstStyle/>
          <a:p>
            <a:fld id="{3BA18F83-6CBE-42BD-A783-B4898E4D5FC7}" type="slidenum">
              <a:rPr lang="zh-CN" altLang="en-US" smtClean="0"/>
              <a:t>19</a:t>
            </a:fld>
            <a:endParaRPr lang="zh-CN" altLang="en-US"/>
          </a:p>
        </p:txBody>
      </p:sp>
    </p:spTree>
    <p:extLst>
      <p:ext uri="{BB962C8B-B14F-4D97-AF65-F5344CB8AC3E}">
        <p14:creationId xmlns:p14="http://schemas.microsoft.com/office/powerpoint/2010/main" val="2683306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但是在</a:t>
            </a:r>
            <a:r>
              <a:rPr lang="en-US" altLang="zh-CN" dirty="0" err="1"/>
              <a:t>github</a:t>
            </a:r>
            <a:r>
              <a:rPr lang="zh-CN" altLang="en-US" dirty="0"/>
              <a:t>上有一些模块是找不到的，比如</a:t>
            </a:r>
            <a:r>
              <a:rPr lang="en-US" altLang="zh-CN" dirty="0"/>
              <a:t>XBAR_TCMD</a:t>
            </a:r>
            <a:r>
              <a:rPr lang="zh-CN" altLang="en-US" dirty="0"/>
              <a:t>模块，没有</a:t>
            </a:r>
            <a:r>
              <a:rPr lang="en-US" altLang="zh-CN" dirty="0"/>
              <a:t>XBAR_PE</a:t>
            </a:r>
            <a:endParaRPr lang="zh-CN" altLang="en-US" dirty="0"/>
          </a:p>
        </p:txBody>
      </p:sp>
      <p:sp>
        <p:nvSpPr>
          <p:cNvPr id="4" name="灯片编号占位符 3"/>
          <p:cNvSpPr>
            <a:spLocks noGrp="1"/>
          </p:cNvSpPr>
          <p:nvPr>
            <p:ph type="sldNum" sz="quarter" idx="10"/>
          </p:nvPr>
        </p:nvSpPr>
        <p:spPr/>
        <p:txBody>
          <a:bodyPr/>
          <a:lstStyle/>
          <a:p>
            <a:fld id="{3BA18F83-6CBE-42BD-A783-B4898E4D5FC7}" type="slidenum">
              <a:rPr lang="zh-CN" altLang="en-US" smtClean="0"/>
              <a:t>20</a:t>
            </a:fld>
            <a:endParaRPr lang="zh-CN" altLang="en-US"/>
          </a:p>
        </p:txBody>
      </p:sp>
    </p:spTree>
    <p:extLst>
      <p:ext uri="{BB962C8B-B14F-4D97-AF65-F5344CB8AC3E}">
        <p14:creationId xmlns:p14="http://schemas.microsoft.com/office/powerpoint/2010/main" val="16176993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我们在前面跑出样例的是通过</a:t>
            </a:r>
            <a:r>
              <a:rPr lang="en-US" altLang="zh-CN" dirty="0"/>
              <a:t>make</a:t>
            </a:r>
            <a:r>
              <a:rPr lang="zh-CN" altLang="en-US" dirty="0"/>
              <a:t>命令执行的，</a:t>
            </a:r>
            <a:r>
              <a:rPr lang="en-US" altLang="zh-CN" dirty="0"/>
              <a:t>make</a:t>
            </a:r>
            <a:r>
              <a:rPr lang="zh-CN" altLang="en-US" dirty="0"/>
              <a:t>命令运行了写好的</a:t>
            </a:r>
            <a:r>
              <a:rPr lang="en-US" altLang="zh-CN" dirty="0" err="1"/>
              <a:t>makefile</a:t>
            </a:r>
            <a:r>
              <a:rPr lang="zh-CN" altLang="en-US" dirty="0"/>
              <a:t>文件。我们希望通过</a:t>
            </a:r>
            <a:r>
              <a:rPr lang="en-US" altLang="zh-CN" dirty="0"/>
              <a:t>pulp</a:t>
            </a:r>
            <a:r>
              <a:rPr lang="zh-CN" altLang="en-US" dirty="0"/>
              <a:t>平台的</a:t>
            </a:r>
            <a:r>
              <a:rPr lang="en-US" altLang="zh-CN" dirty="0"/>
              <a:t>riscv32-gcc</a:t>
            </a:r>
            <a:r>
              <a:rPr lang="zh-CN" altLang="en-US" dirty="0"/>
              <a:t>将</a:t>
            </a:r>
            <a:r>
              <a:rPr lang="en-US" altLang="zh-CN" dirty="0"/>
              <a:t>c</a:t>
            </a:r>
            <a:r>
              <a:rPr lang="zh-CN" altLang="en-US" dirty="0"/>
              <a:t>文件编译出</a:t>
            </a:r>
            <a:r>
              <a:rPr lang="en-US" altLang="zh-CN" dirty="0"/>
              <a:t>s</a:t>
            </a:r>
            <a:r>
              <a:rPr lang="zh-CN" altLang="en-US" dirty="0"/>
              <a:t>文件和</a:t>
            </a:r>
            <a:r>
              <a:rPr lang="en-US" altLang="zh-CN" dirty="0"/>
              <a:t>o</a:t>
            </a:r>
            <a:r>
              <a:rPr lang="zh-CN" altLang="en-US" dirty="0"/>
              <a:t>文件，但是当我们直接调用</a:t>
            </a:r>
            <a:r>
              <a:rPr lang="en-US" altLang="zh-CN" dirty="0" err="1"/>
              <a:t>gcc</a:t>
            </a:r>
            <a:r>
              <a:rPr lang="zh-CN" altLang="en-US" dirty="0"/>
              <a:t>编译时会不断地报错误，错误提示我们在路径中没有找到</a:t>
            </a:r>
            <a:r>
              <a:rPr lang="en-US" altLang="zh-CN" dirty="0" err="1"/>
              <a:t>rt</a:t>
            </a:r>
            <a:r>
              <a:rPr lang="zh-CN" altLang="en-US" dirty="0"/>
              <a:t>的文件，然后我们找到</a:t>
            </a:r>
            <a:r>
              <a:rPr lang="en-US" altLang="zh-CN" dirty="0" err="1"/>
              <a:t>rt</a:t>
            </a:r>
            <a:r>
              <a:rPr lang="zh-CN" altLang="en-US" dirty="0"/>
              <a:t>文件把它复制到运行目录中，解决了出现的问题又会报新的错误。因为</a:t>
            </a:r>
            <a:r>
              <a:rPr lang="en-US" altLang="zh-CN" dirty="0" err="1"/>
              <a:t>rt_xx.h</a:t>
            </a:r>
            <a:r>
              <a:rPr lang="zh-CN" altLang="en-US" dirty="0"/>
              <a:t>文件是一层套一层的。</a:t>
            </a:r>
          </a:p>
        </p:txBody>
      </p:sp>
      <p:sp>
        <p:nvSpPr>
          <p:cNvPr id="4" name="灯片编号占位符 3"/>
          <p:cNvSpPr>
            <a:spLocks noGrp="1"/>
          </p:cNvSpPr>
          <p:nvPr>
            <p:ph type="sldNum" sz="quarter" idx="10"/>
          </p:nvPr>
        </p:nvSpPr>
        <p:spPr/>
        <p:txBody>
          <a:bodyPr/>
          <a:lstStyle/>
          <a:p>
            <a:fld id="{3BA18F83-6CBE-42BD-A783-B4898E4D5FC7}" type="slidenum">
              <a:rPr lang="zh-CN" altLang="en-US" smtClean="0"/>
              <a:t>25</a:t>
            </a:fld>
            <a:endParaRPr lang="zh-CN" altLang="en-US"/>
          </a:p>
        </p:txBody>
      </p:sp>
    </p:spTree>
    <p:extLst>
      <p:ext uri="{BB962C8B-B14F-4D97-AF65-F5344CB8AC3E}">
        <p14:creationId xmlns:p14="http://schemas.microsoft.com/office/powerpoint/2010/main" val="944209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E488E2-1DB7-4158-8B7E-37DC6C686C1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4BC0ED7-DA6F-4A93-896E-EA93994681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58F1867-447A-46F4-82E8-3B7820D35B85}"/>
              </a:ext>
            </a:extLst>
          </p:cNvPr>
          <p:cNvSpPr>
            <a:spLocks noGrp="1"/>
          </p:cNvSpPr>
          <p:nvPr>
            <p:ph type="dt" sz="half" idx="10"/>
          </p:nvPr>
        </p:nvSpPr>
        <p:spPr/>
        <p:txBody>
          <a:bodyPr/>
          <a:lstStyle/>
          <a:p>
            <a:fld id="{9DDA504D-AF2A-4BC0-B68F-26E5FE84AE97}" type="datetimeFigureOut">
              <a:rPr lang="zh-CN" altLang="en-US" smtClean="0"/>
              <a:t>2020/1/5</a:t>
            </a:fld>
            <a:endParaRPr lang="zh-CN" altLang="en-US"/>
          </a:p>
        </p:txBody>
      </p:sp>
      <p:sp>
        <p:nvSpPr>
          <p:cNvPr id="5" name="页脚占位符 4">
            <a:extLst>
              <a:ext uri="{FF2B5EF4-FFF2-40B4-BE49-F238E27FC236}">
                <a16:creationId xmlns:a16="http://schemas.microsoft.com/office/drawing/2014/main" id="{E6824A2F-A70B-4030-827F-DA66E9B50EE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EC77020-A970-4C73-92A6-15CBBFEDFB22}"/>
              </a:ext>
            </a:extLst>
          </p:cNvPr>
          <p:cNvSpPr>
            <a:spLocks noGrp="1"/>
          </p:cNvSpPr>
          <p:nvPr>
            <p:ph type="sldNum" sz="quarter" idx="12"/>
          </p:nvPr>
        </p:nvSpPr>
        <p:spPr/>
        <p:txBody>
          <a:bodyPr/>
          <a:lstStyle/>
          <a:p>
            <a:fld id="{32286F1C-D61A-427D-9EDF-43E05579BFE8}" type="slidenum">
              <a:rPr lang="zh-CN" altLang="en-US" smtClean="0"/>
              <a:t>‹#›</a:t>
            </a:fld>
            <a:endParaRPr lang="zh-CN" altLang="en-US"/>
          </a:p>
        </p:txBody>
      </p:sp>
    </p:spTree>
    <p:extLst>
      <p:ext uri="{BB962C8B-B14F-4D97-AF65-F5344CB8AC3E}">
        <p14:creationId xmlns:p14="http://schemas.microsoft.com/office/powerpoint/2010/main" val="3646998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F3011B-07DF-4459-994D-B76E79972F3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0807081-72E9-4581-9DE4-6ED76D4F1F4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95072BD-63C3-4DB4-B533-FB429EE7CBBF}"/>
              </a:ext>
            </a:extLst>
          </p:cNvPr>
          <p:cNvSpPr>
            <a:spLocks noGrp="1"/>
          </p:cNvSpPr>
          <p:nvPr>
            <p:ph type="dt" sz="half" idx="10"/>
          </p:nvPr>
        </p:nvSpPr>
        <p:spPr/>
        <p:txBody>
          <a:bodyPr/>
          <a:lstStyle/>
          <a:p>
            <a:fld id="{9DDA504D-AF2A-4BC0-B68F-26E5FE84AE97}" type="datetimeFigureOut">
              <a:rPr lang="zh-CN" altLang="en-US" smtClean="0"/>
              <a:t>2020/1/5</a:t>
            </a:fld>
            <a:endParaRPr lang="zh-CN" altLang="en-US"/>
          </a:p>
        </p:txBody>
      </p:sp>
      <p:sp>
        <p:nvSpPr>
          <p:cNvPr id="5" name="页脚占位符 4">
            <a:extLst>
              <a:ext uri="{FF2B5EF4-FFF2-40B4-BE49-F238E27FC236}">
                <a16:creationId xmlns:a16="http://schemas.microsoft.com/office/drawing/2014/main" id="{ACB036E3-5BBD-4697-808F-1AE954D9CBF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831DBE7-DEF5-45A7-A4E0-5F71D6962BCA}"/>
              </a:ext>
            </a:extLst>
          </p:cNvPr>
          <p:cNvSpPr>
            <a:spLocks noGrp="1"/>
          </p:cNvSpPr>
          <p:nvPr>
            <p:ph type="sldNum" sz="quarter" idx="12"/>
          </p:nvPr>
        </p:nvSpPr>
        <p:spPr/>
        <p:txBody>
          <a:bodyPr/>
          <a:lstStyle/>
          <a:p>
            <a:fld id="{32286F1C-D61A-427D-9EDF-43E05579BFE8}" type="slidenum">
              <a:rPr lang="zh-CN" altLang="en-US" smtClean="0"/>
              <a:t>‹#›</a:t>
            </a:fld>
            <a:endParaRPr lang="zh-CN" altLang="en-US"/>
          </a:p>
        </p:txBody>
      </p:sp>
    </p:spTree>
    <p:extLst>
      <p:ext uri="{BB962C8B-B14F-4D97-AF65-F5344CB8AC3E}">
        <p14:creationId xmlns:p14="http://schemas.microsoft.com/office/powerpoint/2010/main" val="4178764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2F59FC3-3BB1-4FE5-A80E-4C6E77289F0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BA8A2FA-1C2C-4F01-9763-50E9241E3CF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4C21A1-53C6-471E-9924-C9A90FCC42A2}"/>
              </a:ext>
            </a:extLst>
          </p:cNvPr>
          <p:cNvSpPr>
            <a:spLocks noGrp="1"/>
          </p:cNvSpPr>
          <p:nvPr>
            <p:ph type="dt" sz="half" idx="10"/>
          </p:nvPr>
        </p:nvSpPr>
        <p:spPr/>
        <p:txBody>
          <a:bodyPr/>
          <a:lstStyle/>
          <a:p>
            <a:fld id="{9DDA504D-AF2A-4BC0-B68F-26E5FE84AE97}" type="datetimeFigureOut">
              <a:rPr lang="zh-CN" altLang="en-US" smtClean="0"/>
              <a:t>2020/1/5</a:t>
            </a:fld>
            <a:endParaRPr lang="zh-CN" altLang="en-US"/>
          </a:p>
        </p:txBody>
      </p:sp>
      <p:sp>
        <p:nvSpPr>
          <p:cNvPr id="5" name="页脚占位符 4">
            <a:extLst>
              <a:ext uri="{FF2B5EF4-FFF2-40B4-BE49-F238E27FC236}">
                <a16:creationId xmlns:a16="http://schemas.microsoft.com/office/drawing/2014/main" id="{48DA0683-42B0-44E3-9D08-CF1557C9AB8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48BCDD7-8A60-46E6-A12D-F51255AA593E}"/>
              </a:ext>
            </a:extLst>
          </p:cNvPr>
          <p:cNvSpPr>
            <a:spLocks noGrp="1"/>
          </p:cNvSpPr>
          <p:nvPr>
            <p:ph type="sldNum" sz="quarter" idx="12"/>
          </p:nvPr>
        </p:nvSpPr>
        <p:spPr/>
        <p:txBody>
          <a:bodyPr/>
          <a:lstStyle/>
          <a:p>
            <a:fld id="{32286F1C-D61A-427D-9EDF-43E05579BFE8}" type="slidenum">
              <a:rPr lang="zh-CN" altLang="en-US" smtClean="0"/>
              <a:t>‹#›</a:t>
            </a:fld>
            <a:endParaRPr lang="zh-CN" altLang="en-US"/>
          </a:p>
        </p:txBody>
      </p:sp>
    </p:spTree>
    <p:extLst>
      <p:ext uri="{BB962C8B-B14F-4D97-AF65-F5344CB8AC3E}">
        <p14:creationId xmlns:p14="http://schemas.microsoft.com/office/powerpoint/2010/main" val="899890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62C034-2054-4612-A19F-9A16E7D6B12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244140C-8560-485B-A35D-992B25AE703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AFF4343-2112-4EC8-A57A-2718C14B8C54}"/>
              </a:ext>
            </a:extLst>
          </p:cNvPr>
          <p:cNvSpPr>
            <a:spLocks noGrp="1"/>
          </p:cNvSpPr>
          <p:nvPr>
            <p:ph type="dt" sz="half" idx="10"/>
          </p:nvPr>
        </p:nvSpPr>
        <p:spPr/>
        <p:txBody>
          <a:bodyPr/>
          <a:lstStyle/>
          <a:p>
            <a:fld id="{9DDA504D-AF2A-4BC0-B68F-26E5FE84AE97}" type="datetimeFigureOut">
              <a:rPr lang="zh-CN" altLang="en-US" smtClean="0"/>
              <a:t>2020/1/5</a:t>
            </a:fld>
            <a:endParaRPr lang="zh-CN" altLang="en-US"/>
          </a:p>
        </p:txBody>
      </p:sp>
      <p:sp>
        <p:nvSpPr>
          <p:cNvPr id="5" name="页脚占位符 4">
            <a:extLst>
              <a:ext uri="{FF2B5EF4-FFF2-40B4-BE49-F238E27FC236}">
                <a16:creationId xmlns:a16="http://schemas.microsoft.com/office/drawing/2014/main" id="{AB83AD77-F6F0-43BC-BEE7-7ADF68E542B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9743FD1-64AD-42BE-BB82-C2DBB6992C01}"/>
              </a:ext>
            </a:extLst>
          </p:cNvPr>
          <p:cNvSpPr>
            <a:spLocks noGrp="1"/>
          </p:cNvSpPr>
          <p:nvPr>
            <p:ph type="sldNum" sz="quarter" idx="12"/>
          </p:nvPr>
        </p:nvSpPr>
        <p:spPr/>
        <p:txBody>
          <a:bodyPr/>
          <a:lstStyle/>
          <a:p>
            <a:fld id="{32286F1C-D61A-427D-9EDF-43E05579BFE8}" type="slidenum">
              <a:rPr lang="zh-CN" altLang="en-US" smtClean="0"/>
              <a:t>‹#›</a:t>
            </a:fld>
            <a:endParaRPr lang="zh-CN" altLang="en-US"/>
          </a:p>
        </p:txBody>
      </p:sp>
    </p:spTree>
    <p:extLst>
      <p:ext uri="{BB962C8B-B14F-4D97-AF65-F5344CB8AC3E}">
        <p14:creationId xmlns:p14="http://schemas.microsoft.com/office/powerpoint/2010/main" val="732822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1D8BCF-1986-488F-8E43-4967B289DD8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3EA6E05-25F3-4112-856E-A319DC2B30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89CDA7-0669-4E99-918F-743CA25C231F}"/>
              </a:ext>
            </a:extLst>
          </p:cNvPr>
          <p:cNvSpPr>
            <a:spLocks noGrp="1"/>
          </p:cNvSpPr>
          <p:nvPr>
            <p:ph type="dt" sz="half" idx="10"/>
          </p:nvPr>
        </p:nvSpPr>
        <p:spPr/>
        <p:txBody>
          <a:bodyPr/>
          <a:lstStyle/>
          <a:p>
            <a:fld id="{9DDA504D-AF2A-4BC0-B68F-26E5FE84AE97}" type="datetimeFigureOut">
              <a:rPr lang="zh-CN" altLang="en-US" smtClean="0"/>
              <a:t>2020/1/5</a:t>
            </a:fld>
            <a:endParaRPr lang="zh-CN" altLang="en-US"/>
          </a:p>
        </p:txBody>
      </p:sp>
      <p:sp>
        <p:nvSpPr>
          <p:cNvPr id="5" name="页脚占位符 4">
            <a:extLst>
              <a:ext uri="{FF2B5EF4-FFF2-40B4-BE49-F238E27FC236}">
                <a16:creationId xmlns:a16="http://schemas.microsoft.com/office/drawing/2014/main" id="{043B382F-3E0A-4434-B649-A6B78DCC3BD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6268525-0B94-4588-8DCA-FB18E626AE88}"/>
              </a:ext>
            </a:extLst>
          </p:cNvPr>
          <p:cNvSpPr>
            <a:spLocks noGrp="1"/>
          </p:cNvSpPr>
          <p:nvPr>
            <p:ph type="sldNum" sz="quarter" idx="12"/>
          </p:nvPr>
        </p:nvSpPr>
        <p:spPr/>
        <p:txBody>
          <a:bodyPr/>
          <a:lstStyle/>
          <a:p>
            <a:fld id="{32286F1C-D61A-427D-9EDF-43E05579BFE8}" type="slidenum">
              <a:rPr lang="zh-CN" altLang="en-US" smtClean="0"/>
              <a:t>‹#›</a:t>
            </a:fld>
            <a:endParaRPr lang="zh-CN" altLang="en-US"/>
          </a:p>
        </p:txBody>
      </p:sp>
    </p:spTree>
    <p:extLst>
      <p:ext uri="{BB962C8B-B14F-4D97-AF65-F5344CB8AC3E}">
        <p14:creationId xmlns:p14="http://schemas.microsoft.com/office/powerpoint/2010/main" val="3256263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816BB5-9356-49DF-987E-289626052B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C0EAF5B-86E8-4A9C-AB01-522170D9E01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0BCC44A-1A11-4285-93B0-C4DF16C58AFA}"/>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4C4ABE4-F6E4-46B4-8201-C7BFD6455765}"/>
              </a:ext>
            </a:extLst>
          </p:cNvPr>
          <p:cNvSpPr>
            <a:spLocks noGrp="1"/>
          </p:cNvSpPr>
          <p:nvPr>
            <p:ph type="dt" sz="half" idx="10"/>
          </p:nvPr>
        </p:nvSpPr>
        <p:spPr/>
        <p:txBody>
          <a:bodyPr/>
          <a:lstStyle/>
          <a:p>
            <a:fld id="{9DDA504D-AF2A-4BC0-B68F-26E5FE84AE97}" type="datetimeFigureOut">
              <a:rPr lang="zh-CN" altLang="en-US" smtClean="0"/>
              <a:t>2020/1/5</a:t>
            </a:fld>
            <a:endParaRPr lang="zh-CN" altLang="en-US"/>
          </a:p>
        </p:txBody>
      </p:sp>
      <p:sp>
        <p:nvSpPr>
          <p:cNvPr id="6" name="页脚占位符 5">
            <a:extLst>
              <a:ext uri="{FF2B5EF4-FFF2-40B4-BE49-F238E27FC236}">
                <a16:creationId xmlns:a16="http://schemas.microsoft.com/office/drawing/2014/main" id="{E15A7641-49EB-4F07-99EA-57BABA09DF4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CA65517-D3E8-4DF9-9D88-3829FB884C79}"/>
              </a:ext>
            </a:extLst>
          </p:cNvPr>
          <p:cNvSpPr>
            <a:spLocks noGrp="1"/>
          </p:cNvSpPr>
          <p:nvPr>
            <p:ph type="sldNum" sz="quarter" idx="12"/>
          </p:nvPr>
        </p:nvSpPr>
        <p:spPr/>
        <p:txBody>
          <a:bodyPr/>
          <a:lstStyle/>
          <a:p>
            <a:fld id="{32286F1C-D61A-427D-9EDF-43E05579BFE8}" type="slidenum">
              <a:rPr lang="zh-CN" altLang="en-US" smtClean="0"/>
              <a:t>‹#›</a:t>
            </a:fld>
            <a:endParaRPr lang="zh-CN" altLang="en-US"/>
          </a:p>
        </p:txBody>
      </p:sp>
    </p:spTree>
    <p:extLst>
      <p:ext uri="{BB962C8B-B14F-4D97-AF65-F5344CB8AC3E}">
        <p14:creationId xmlns:p14="http://schemas.microsoft.com/office/powerpoint/2010/main" val="12133367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2F7A8E-361D-471B-AD2F-E5F4A53F4FE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CB48FE7-3814-4C35-8594-0BA9C5260B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9400178-C0A0-4406-AA12-01CADE824BE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9102CD6-D6B1-4BDB-91DD-7907C97281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5EA2DC5-4F13-4078-B634-B675A3F2415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5737870-DB08-4F9B-A72C-7ADBC65703AE}"/>
              </a:ext>
            </a:extLst>
          </p:cNvPr>
          <p:cNvSpPr>
            <a:spLocks noGrp="1"/>
          </p:cNvSpPr>
          <p:nvPr>
            <p:ph type="dt" sz="half" idx="10"/>
          </p:nvPr>
        </p:nvSpPr>
        <p:spPr/>
        <p:txBody>
          <a:bodyPr/>
          <a:lstStyle/>
          <a:p>
            <a:fld id="{9DDA504D-AF2A-4BC0-B68F-26E5FE84AE97}" type="datetimeFigureOut">
              <a:rPr lang="zh-CN" altLang="en-US" smtClean="0"/>
              <a:t>2020/1/5</a:t>
            </a:fld>
            <a:endParaRPr lang="zh-CN" altLang="en-US"/>
          </a:p>
        </p:txBody>
      </p:sp>
      <p:sp>
        <p:nvSpPr>
          <p:cNvPr id="8" name="页脚占位符 7">
            <a:extLst>
              <a:ext uri="{FF2B5EF4-FFF2-40B4-BE49-F238E27FC236}">
                <a16:creationId xmlns:a16="http://schemas.microsoft.com/office/drawing/2014/main" id="{4F4E19E6-22C8-44AD-BD23-4801C300758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FDF0C06-C1BD-4E05-B358-A66CEBFE3311}"/>
              </a:ext>
            </a:extLst>
          </p:cNvPr>
          <p:cNvSpPr>
            <a:spLocks noGrp="1"/>
          </p:cNvSpPr>
          <p:nvPr>
            <p:ph type="sldNum" sz="quarter" idx="12"/>
          </p:nvPr>
        </p:nvSpPr>
        <p:spPr/>
        <p:txBody>
          <a:bodyPr/>
          <a:lstStyle/>
          <a:p>
            <a:fld id="{32286F1C-D61A-427D-9EDF-43E05579BFE8}" type="slidenum">
              <a:rPr lang="zh-CN" altLang="en-US" smtClean="0"/>
              <a:t>‹#›</a:t>
            </a:fld>
            <a:endParaRPr lang="zh-CN" altLang="en-US"/>
          </a:p>
        </p:txBody>
      </p:sp>
    </p:spTree>
    <p:extLst>
      <p:ext uri="{BB962C8B-B14F-4D97-AF65-F5344CB8AC3E}">
        <p14:creationId xmlns:p14="http://schemas.microsoft.com/office/powerpoint/2010/main" val="391347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B0E543-28D1-423C-A0C9-91266012623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3D88BB5-593E-46E0-A082-99A8278D2B56}"/>
              </a:ext>
            </a:extLst>
          </p:cNvPr>
          <p:cNvSpPr>
            <a:spLocks noGrp="1"/>
          </p:cNvSpPr>
          <p:nvPr>
            <p:ph type="dt" sz="half" idx="10"/>
          </p:nvPr>
        </p:nvSpPr>
        <p:spPr/>
        <p:txBody>
          <a:bodyPr/>
          <a:lstStyle/>
          <a:p>
            <a:fld id="{9DDA504D-AF2A-4BC0-B68F-26E5FE84AE97}" type="datetimeFigureOut">
              <a:rPr lang="zh-CN" altLang="en-US" smtClean="0"/>
              <a:t>2020/1/5</a:t>
            </a:fld>
            <a:endParaRPr lang="zh-CN" altLang="en-US"/>
          </a:p>
        </p:txBody>
      </p:sp>
      <p:sp>
        <p:nvSpPr>
          <p:cNvPr id="4" name="页脚占位符 3">
            <a:extLst>
              <a:ext uri="{FF2B5EF4-FFF2-40B4-BE49-F238E27FC236}">
                <a16:creationId xmlns:a16="http://schemas.microsoft.com/office/drawing/2014/main" id="{19034C8F-DDD7-4F2E-8D8F-BE4A40D1B41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A475EBC-3D67-42FD-8EC9-780B7FC847A0}"/>
              </a:ext>
            </a:extLst>
          </p:cNvPr>
          <p:cNvSpPr>
            <a:spLocks noGrp="1"/>
          </p:cNvSpPr>
          <p:nvPr>
            <p:ph type="sldNum" sz="quarter" idx="12"/>
          </p:nvPr>
        </p:nvSpPr>
        <p:spPr/>
        <p:txBody>
          <a:bodyPr/>
          <a:lstStyle/>
          <a:p>
            <a:fld id="{32286F1C-D61A-427D-9EDF-43E05579BFE8}" type="slidenum">
              <a:rPr lang="zh-CN" altLang="en-US" smtClean="0"/>
              <a:t>‹#›</a:t>
            </a:fld>
            <a:endParaRPr lang="zh-CN" altLang="en-US"/>
          </a:p>
        </p:txBody>
      </p:sp>
    </p:spTree>
    <p:extLst>
      <p:ext uri="{BB962C8B-B14F-4D97-AF65-F5344CB8AC3E}">
        <p14:creationId xmlns:p14="http://schemas.microsoft.com/office/powerpoint/2010/main" val="1114863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5D09E68-0263-4905-BDBD-3AF09EF76652}"/>
              </a:ext>
            </a:extLst>
          </p:cNvPr>
          <p:cNvSpPr>
            <a:spLocks noGrp="1"/>
          </p:cNvSpPr>
          <p:nvPr>
            <p:ph type="dt" sz="half" idx="10"/>
          </p:nvPr>
        </p:nvSpPr>
        <p:spPr/>
        <p:txBody>
          <a:bodyPr/>
          <a:lstStyle/>
          <a:p>
            <a:fld id="{9DDA504D-AF2A-4BC0-B68F-26E5FE84AE97}" type="datetimeFigureOut">
              <a:rPr lang="zh-CN" altLang="en-US" smtClean="0"/>
              <a:t>2020/1/5</a:t>
            </a:fld>
            <a:endParaRPr lang="zh-CN" altLang="en-US"/>
          </a:p>
        </p:txBody>
      </p:sp>
      <p:sp>
        <p:nvSpPr>
          <p:cNvPr id="3" name="页脚占位符 2">
            <a:extLst>
              <a:ext uri="{FF2B5EF4-FFF2-40B4-BE49-F238E27FC236}">
                <a16:creationId xmlns:a16="http://schemas.microsoft.com/office/drawing/2014/main" id="{80991394-A492-46E2-94A2-274173A3312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7FE5B3B-9695-404F-B627-D05D52A092EF}"/>
              </a:ext>
            </a:extLst>
          </p:cNvPr>
          <p:cNvSpPr>
            <a:spLocks noGrp="1"/>
          </p:cNvSpPr>
          <p:nvPr>
            <p:ph type="sldNum" sz="quarter" idx="12"/>
          </p:nvPr>
        </p:nvSpPr>
        <p:spPr/>
        <p:txBody>
          <a:bodyPr/>
          <a:lstStyle/>
          <a:p>
            <a:fld id="{32286F1C-D61A-427D-9EDF-43E05579BFE8}" type="slidenum">
              <a:rPr lang="zh-CN" altLang="en-US" smtClean="0"/>
              <a:t>‹#›</a:t>
            </a:fld>
            <a:endParaRPr lang="zh-CN" altLang="en-US"/>
          </a:p>
        </p:txBody>
      </p:sp>
    </p:spTree>
    <p:extLst>
      <p:ext uri="{BB962C8B-B14F-4D97-AF65-F5344CB8AC3E}">
        <p14:creationId xmlns:p14="http://schemas.microsoft.com/office/powerpoint/2010/main" val="1138043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C6CAD7-983F-4C3E-A6C5-DB1FCB5D097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C2669EE-C734-401E-9560-DF08FA2D67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DE88AF5-9A06-4093-B1E9-CF03A998EE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4542567-AFCD-42D5-A9DB-88280A315CDA}"/>
              </a:ext>
            </a:extLst>
          </p:cNvPr>
          <p:cNvSpPr>
            <a:spLocks noGrp="1"/>
          </p:cNvSpPr>
          <p:nvPr>
            <p:ph type="dt" sz="half" idx="10"/>
          </p:nvPr>
        </p:nvSpPr>
        <p:spPr/>
        <p:txBody>
          <a:bodyPr/>
          <a:lstStyle/>
          <a:p>
            <a:fld id="{9DDA504D-AF2A-4BC0-B68F-26E5FE84AE97}" type="datetimeFigureOut">
              <a:rPr lang="zh-CN" altLang="en-US" smtClean="0"/>
              <a:t>2020/1/5</a:t>
            </a:fld>
            <a:endParaRPr lang="zh-CN" altLang="en-US"/>
          </a:p>
        </p:txBody>
      </p:sp>
      <p:sp>
        <p:nvSpPr>
          <p:cNvPr id="6" name="页脚占位符 5">
            <a:extLst>
              <a:ext uri="{FF2B5EF4-FFF2-40B4-BE49-F238E27FC236}">
                <a16:creationId xmlns:a16="http://schemas.microsoft.com/office/drawing/2014/main" id="{79D74210-D567-4817-A5C6-AEB6719DEBC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FDB98AD-81D9-48E1-9D9A-0998E30B170B}"/>
              </a:ext>
            </a:extLst>
          </p:cNvPr>
          <p:cNvSpPr>
            <a:spLocks noGrp="1"/>
          </p:cNvSpPr>
          <p:nvPr>
            <p:ph type="sldNum" sz="quarter" idx="12"/>
          </p:nvPr>
        </p:nvSpPr>
        <p:spPr/>
        <p:txBody>
          <a:bodyPr/>
          <a:lstStyle/>
          <a:p>
            <a:fld id="{32286F1C-D61A-427D-9EDF-43E05579BFE8}" type="slidenum">
              <a:rPr lang="zh-CN" altLang="en-US" smtClean="0"/>
              <a:t>‹#›</a:t>
            </a:fld>
            <a:endParaRPr lang="zh-CN" altLang="en-US"/>
          </a:p>
        </p:txBody>
      </p:sp>
    </p:spTree>
    <p:extLst>
      <p:ext uri="{BB962C8B-B14F-4D97-AF65-F5344CB8AC3E}">
        <p14:creationId xmlns:p14="http://schemas.microsoft.com/office/powerpoint/2010/main" val="1367466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DA4B7A-04A6-4C2F-8CAD-1AABBDBB962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CFC4A9A-E36E-4ABE-BEA8-666E8642B4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186A448-7F10-4680-B742-4F07D34799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F341B5D-EC9F-4AAE-B8FB-E74705B59D6E}"/>
              </a:ext>
            </a:extLst>
          </p:cNvPr>
          <p:cNvSpPr>
            <a:spLocks noGrp="1"/>
          </p:cNvSpPr>
          <p:nvPr>
            <p:ph type="dt" sz="half" idx="10"/>
          </p:nvPr>
        </p:nvSpPr>
        <p:spPr/>
        <p:txBody>
          <a:bodyPr/>
          <a:lstStyle/>
          <a:p>
            <a:fld id="{9DDA504D-AF2A-4BC0-B68F-26E5FE84AE97}" type="datetimeFigureOut">
              <a:rPr lang="zh-CN" altLang="en-US" smtClean="0"/>
              <a:t>2020/1/5</a:t>
            </a:fld>
            <a:endParaRPr lang="zh-CN" altLang="en-US"/>
          </a:p>
        </p:txBody>
      </p:sp>
      <p:sp>
        <p:nvSpPr>
          <p:cNvPr id="6" name="页脚占位符 5">
            <a:extLst>
              <a:ext uri="{FF2B5EF4-FFF2-40B4-BE49-F238E27FC236}">
                <a16:creationId xmlns:a16="http://schemas.microsoft.com/office/drawing/2014/main" id="{9D5EA309-255D-4D84-99D7-BD8712984EF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AE13F7A-CBF6-4B48-BD51-123D6750D9A8}"/>
              </a:ext>
            </a:extLst>
          </p:cNvPr>
          <p:cNvSpPr>
            <a:spLocks noGrp="1"/>
          </p:cNvSpPr>
          <p:nvPr>
            <p:ph type="sldNum" sz="quarter" idx="12"/>
          </p:nvPr>
        </p:nvSpPr>
        <p:spPr/>
        <p:txBody>
          <a:bodyPr/>
          <a:lstStyle/>
          <a:p>
            <a:fld id="{32286F1C-D61A-427D-9EDF-43E05579BFE8}" type="slidenum">
              <a:rPr lang="zh-CN" altLang="en-US" smtClean="0"/>
              <a:t>‹#›</a:t>
            </a:fld>
            <a:endParaRPr lang="zh-CN" altLang="en-US"/>
          </a:p>
        </p:txBody>
      </p:sp>
    </p:spTree>
    <p:extLst>
      <p:ext uri="{BB962C8B-B14F-4D97-AF65-F5344CB8AC3E}">
        <p14:creationId xmlns:p14="http://schemas.microsoft.com/office/powerpoint/2010/main" val="838340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4D5F254-D3C3-4AB8-B6CC-B1DCE65847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7311F53-ACAF-42D4-BD2C-E869347006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19EAEBA-E277-438D-ABC6-87F4749C57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DA504D-AF2A-4BC0-B68F-26E5FE84AE97}" type="datetimeFigureOut">
              <a:rPr lang="zh-CN" altLang="en-US" smtClean="0"/>
              <a:t>2020/1/5</a:t>
            </a:fld>
            <a:endParaRPr lang="zh-CN" altLang="en-US"/>
          </a:p>
        </p:txBody>
      </p:sp>
      <p:sp>
        <p:nvSpPr>
          <p:cNvPr id="5" name="页脚占位符 4">
            <a:extLst>
              <a:ext uri="{FF2B5EF4-FFF2-40B4-BE49-F238E27FC236}">
                <a16:creationId xmlns:a16="http://schemas.microsoft.com/office/drawing/2014/main" id="{4EEB5A22-BBD1-49BB-A1C4-4FF6ACD438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64DC5BE-5104-49C0-873C-D1ADB20ABD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286F1C-D61A-427D-9EDF-43E05579BFE8}" type="slidenum">
              <a:rPr lang="zh-CN" altLang="en-US" smtClean="0"/>
              <a:t>‹#›</a:t>
            </a:fld>
            <a:endParaRPr lang="zh-CN" altLang="en-US"/>
          </a:p>
        </p:txBody>
      </p:sp>
    </p:spTree>
    <p:extLst>
      <p:ext uri="{BB962C8B-B14F-4D97-AF65-F5344CB8AC3E}">
        <p14:creationId xmlns:p14="http://schemas.microsoft.com/office/powerpoint/2010/main" val="5146432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customXml" Target="../ink/ink1.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4.png"/><Relationship Id="rId7" Type="http://schemas.openxmlformats.org/officeDocument/2006/relationships/customXml" Target="../ink/ink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customXml" Target="../ink/ink2.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360.png"/><Relationship Id="rId4" Type="http://schemas.openxmlformats.org/officeDocument/2006/relationships/customXml" Target="../ink/ink4.xml"/><Relationship Id="rId9" Type="http://schemas.openxmlformats.org/officeDocument/2006/relationships/image" Target="../media/image400.png"/></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notesSlide" Target="../notesSlides/notesSlide14.xml"/><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7.jp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4.jp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7.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908D6B1-2664-4AD0-81C8-EAC30D8640B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016"/>
            <a:ext cx="12190194" cy="6859015"/>
          </a:xfrm>
          <a:prstGeom prst="rect">
            <a:avLst/>
          </a:prstGeom>
        </p:spPr>
      </p:pic>
      <p:sp>
        <p:nvSpPr>
          <p:cNvPr id="6" name="文本框 5">
            <a:extLst>
              <a:ext uri="{FF2B5EF4-FFF2-40B4-BE49-F238E27FC236}">
                <a16:creationId xmlns:a16="http://schemas.microsoft.com/office/drawing/2014/main" id="{547D04C7-D9D8-4BAC-9B25-105E8F720536}"/>
              </a:ext>
            </a:extLst>
          </p:cNvPr>
          <p:cNvSpPr txBox="1"/>
          <p:nvPr/>
        </p:nvSpPr>
        <p:spPr>
          <a:xfrm>
            <a:off x="1994364" y="2665828"/>
            <a:ext cx="8514201" cy="1384995"/>
          </a:xfrm>
          <a:prstGeom prst="rect">
            <a:avLst/>
          </a:prstGeom>
          <a:noFill/>
        </p:spPr>
        <p:txBody>
          <a:bodyPr wrap="square" rtlCol="0">
            <a:spAutoFit/>
          </a:bodyPr>
          <a:lstStyle/>
          <a:p>
            <a:r>
              <a:rPr lang="en-US" altLang="zh-CN" sz="4400" b="1" dirty="0">
                <a:latin typeface="Times New Roman" panose="02020603050405020304" pitchFamily="18" charset="0"/>
                <a:ea typeface="等线" panose="02010600030101010101" pitchFamily="2" charset="-122"/>
                <a:cs typeface="Times New Roman" panose="02020603050405020304" pitchFamily="18" charset="0"/>
              </a:rPr>
              <a:t>Project of BNN in PULP Platform </a:t>
            </a:r>
          </a:p>
          <a:p>
            <a:pPr algn="ctr"/>
            <a:r>
              <a:rPr lang="en-US" altLang="zh-CN" sz="4000" dirty="0">
                <a:latin typeface="微软雅黑" panose="020B0503020204020204" pitchFamily="34" charset="-122"/>
                <a:ea typeface="微软雅黑" panose="020B0503020204020204" pitchFamily="34" charset="-122"/>
              </a:rPr>
              <a:t> </a:t>
            </a:r>
          </a:p>
        </p:txBody>
      </p:sp>
      <p:sp>
        <p:nvSpPr>
          <p:cNvPr id="2" name="文本框 1">
            <a:extLst>
              <a:ext uri="{FF2B5EF4-FFF2-40B4-BE49-F238E27FC236}">
                <a16:creationId xmlns:a16="http://schemas.microsoft.com/office/drawing/2014/main" id="{7B4B1247-1131-4328-A267-A3BE9C6831C7}"/>
              </a:ext>
            </a:extLst>
          </p:cNvPr>
          <p:cNvSpPr txBox="1"/>
          <p:nvPr/>
        </p:nvSpPr>
        <p:spPr>
          <a:xfrm>
            <a:off x="7624690" y="4234375"/>
            <a:ext cx="4276578" cy="1938992"/>
          </a:xfrm>
          <a:prstGeom prst="rect">
            <a:avLst/>
          </a:prstGeom>
        </p:spPr>
        <p:txBody>
          <a:bodyPr wrap="square" rtlCol="0">
            <a:spAutoFit/>
          </a:bodyPr>
          <a:lstStyle/>
          <a:p>
            <a:r>
              <a:rPr lang="zh-CN" altLang="en-US" sz="2400" dirty="0">
                <a:latin typeface="Times New Roman" panose="02020603050405020304" pitchFamily="18" charset="0"/>
                <a:cs typeface="Times New Roman" panose="02020603050405020304" pitchFamily="18" charset="0"/>
              </a:rPr>
              <a:t>组长：</a:t>
            </a:r>
            <a:r>
              <a:rPr lang="en-US" altLang="zh-CN" sz="2400" dirty="0">
                <a:latin typeface="Times New Roman" panose="02020603050405020304" pitchFamily="18" charset="0"/>
                <a:cs typeface="Times New Roman" panose="02020603050405020304" pitchFamily="18" charset="0"/>
              </a:rPr>
              <a:t>11710124 </a:t>
            </a:r>
            <a:r>
              <a:rPr lang="zh-CN" altLang="en-US" sz="2400" dirty="0">
                <a:latin typeface="Times New Roman" panose="02020603050405020304" pitchFamily="18" charset="0"/>
                <a:cs typeface="Times New Roman" panose="02020603050405020304" pitchFamily="18" charset="0"/>
              </a:rPr>
              <a:t>许鹏</a:t>
            </a:r>
            <a:br>
              <a:rPr lang="zh-CN" altLang="en-US" sz="2400" dirty="0">
                <a:latin typeface="Times New Roman" panose="02020603050405020304" pitchFamily="18" charset="0"/>
                <a:cs typeface="Times New Roman" panose="02020603050405020304" pitchFamily="18" charset="0"/>
              </a:rPr>
            </a:br>
            <a:r>
              <a:rPr lang="zh-CN" altLang="en-US" sz="2400" dirty="0">
                <a:latin typeface="Times New Roman" panose="02020603050405020304" pitchFamily="18" charset="0"/>
                <a:cs typeface="Times New Roman" panose="02020603050405020304" pitchFamily="18" charset="0"/>
              </a:rPr>
              <a:t>组员：</a:t>
            </a:r>
            <a:r>
              <a:rPr lang="en-US" altLang="zh-CN" sz="2400" dirty="0">
                <a:latin typeface="Times New Roman" panose="02020603050405020304" pitchFamily="18" charset="0"/>
                <a:cs typeface="Times New Roman" panose="02020603050405020304" pitchFamily="18" charset="0"/>
              </a:rPr>
              <a:t>11711302 </a:t>
            </a:r>
            <a:r>
              <a:rPr lang="zh-CN" altLang="en-US" sz="2400" dirty="0">
                <a:latin typeface="Times New Roman" panose="02020603050405020304" pitchFamily="18" charset="0"/>
                <a:cs typeface="Times New Roman" panose="02020603050405020304" pitchFamily="18" charset="0"/>
              </a:rPr>
              <a:t>范达熠</a:t>
            </a:r>
            <a:br>
              <a:rPr lang="zh-CN" altLang="en-US" sz="2400" dirty="0">
                <a:latin typeface="Times New Roman" panose="02020603050405020304" pitchFamily="18" charset="0"/>
                <a:cs typeface="Times New Roman" panose="02020603050405020304" pitchFamily="18" charset="0"/>
              </a:rPr>
            </a:b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11712103 </a:t>
            </a:r>
            <a:r>
              <a:rPr lang="zh-CN" altLang="en-US" sz="2400" dirty="0">
                <a:latin typeface="Times New Roman" panose="02020603050405020304" pitchFamily="18" charset="0"/>
                <a:cs typeface="Times New Roman" panose="02020603050405020304" pitchFamily="18" charset="0"/>
              </a:rPr>
              <a:t>陈诚诺</a:t>
            </a:r>
            <a:br>
              <a:rPr lang="zh-CN" altLang="en-US" sz="2400" dirty="0">
                <a:latin typeface="Times New Roman" panose="02020603050405020304" pitchFamily="18" charset="0"/>
                <a:cs typeface="Times New Roman" panose="02020603050405020304" pitchFamily="18" charset="0"/>
              </a:rPr>
            </a:b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11713016 </a:t>
            </a:r>
            <a:r>
              <a:rPr lang="zh-CN" altLang="en-US" sz="2400" dirty="0">
                <a:latin typeface="Times New Roman" panose="02020603050405020304" pitchFamily="18" charset="0"/>
                <a:cs typeface="Times New Roman" panose="02020603050405020304" pitchFamily="18" charset="0"/>
              </a:rPr>
              <a:t>肖智骅</a:t>
            </a:r>
            <a:br>
              <a:rPr lang="zh-CN" altLang="en-US" sz="2400" dirty="0">
                <a:latin typeface="Times New Roman" panose="02020603050405020304" pitchFamily="18" charset="0"/>
                <a:cs typeface="Times New Roman" panose="02020603050405020304" pitchFamily="18" charset="0"/>
              </a:rPr>
            </a:b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11611621 </a:t>
            </a:r>
            <a:r>
              <a:rPr lang="zh-CN" altLang="en-US" sz="2400" dirty="0">
                <a:latin typeface="Times New Roman" panose="02020603050405020304" pitchFamily="18" charset="0"/>
                <a:cs typeface="Times New Roman" panose="02020603050405020304" pitchFamily="18" charset="0"/>
              </a:rPr>
              <a:t>王淼</a:t>
            </a:r>
            <a:endParaRPr lang="en-US" altLang="zh-CN" sz="2400" kern="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277726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231F013C-EFDD-4A02-B778-B362D76C45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6"/>
            <a:ext cx="12192000" cy="6860032"/>
          </a:xfrm>
          <a:prstGeom prst="rect">
            <a:avLst/>
          </a:prstGeom>
        </p:spPr>
      </p:pic>
      <p:sp>
        <p:nvSpPr>
          <p:cNvPr id="3" name="矩形 2">
            <a:extLst>
              <a:ext uri="{FF2B5EF4-FFF2-40B4-BE49-F238E27FC236}">
                <a16:creationId xmlns:a16="http://schemas.microsoft.com/office/drawing/2014/main" id="{3FEC5A78-45D1-4C1E-A84F-A1D3F058B78B}"/>
              </a:ext>
            </a:extLst>
          </p:cNvPr>
          <p:cNvSpPr/>
          <p:nvPr/>
        </p:nvSpPr>
        <p:spPr>
          <a:xfrm>
            <a:off x="828389" y="695980"/>
            <a:ext cx="3461204" cy="646331"/>
          </a:xfrm>
          <a:prstGeom prst="rect">
            <a:avLst/>
          </a:prstGeom>
        </p:spPr>
        <p:txBody>
          <a:bodyPr wrap="none">
            <a:spAutoFit/>
          </a:bodyPr>
          <a:lstStyle/>
          <a:p>
            <a:r>
              <a:rPr lang="en-US" sz="3600" b="1" i="0" dirty="0">
                <a:solidFill>
                  <a:srgbClr val="24292E"/>
                </a:solidFill>
                <a:effectLst/>
              </a:rPr>
              <a:t>PLUP SDK Build</a:t>
            </a:r>
          </a:p>
        </p:txBody>
      </p:sp>
      <p:sp>
        <p:nvSpPr>
          <p:cNvPr id="4" name="矩形 3">
            <a:extLst>
              <a:ext uri="{FF2B5EF4-FFF2-40B4-BE49-F238E27FC236}">
                <a16:creationId xmlns:a16="http://schemas.microsoft.com/office/drawing/2014/main" id="{1009AC5E-2A65-468D-98D5-D18FB6A08D5B}"/>
              </a:ext>
            </a:extLst>
          </p:cNvPr>
          <p:cNvSpPr/>
          <p:nvPr/>
        </p:nvSpPr>
        <p:spPr>
          <a:xfrm>
            <a:off x="1106943" y="1544476"/>
            <a:ext cx="2315057" cy="738664"/>
          </a:xfrm>
          <a:prstGeom prst="rect">
            <a:avLst/>
          </a:prstGeom>
        </p:spPr>
        <p:txBody>
          <a:bodyPr wrap="none">
            <a:spAutoFit/>
          </a:bodyPr>
          <a:lstStyle/>
          <a:p>
            <a:r>
              <a:rPr lang="en-US" sz="2400" b="1" dirty="0">
                <a:solidFill>
                  <a:srgbClr val="24292E"/>
                </a:solidFill>
              </a:rPr>
              <a:t>1. Prerequisites</a:t>
            </a:r>
          </a:p>
          <a:p>
            <a:pPr lvl="1"/>
            <a:endParaRPr lang="en-US" b="1" i="0" dirty="0">
              <a:solidFill>
                <a:srgbClr val="24292E"/>
              </a:solidFill>
              <a:effectLst/>
              <a:latin typeface="-apple-system"/>
            </a:endParaRPr>
          </a:p>
        </p:txBody>
      </p:sp>
      <p:sp>
        <p:nvSpPr>
          <p:cNvPr id="5" name="Rectangle 1">
            <a:extLst>
              <a:ext uri="{FF2B5EF4-FFF2-40B4-BE49-F238E27FC236}">
                <a16:creationId xmlns:a16="http://schemas.microsoft.com/office/drawing/2014/main" id="{832983CC-9228-430D-98FA-EB3A2CB516F3}"/>
              </a:ext>
            </a:extLst>
          </p:cNvPr>
          <p:cNvSpPr>
            <a:spLocks noChangeArrowheads="1"/>
          </p:cNvSpPr>
          <p:nvPr/>
        </p:nvSpPr>
        <p:spPr bwMode="auto">
          <a:xfrm>
            <a:off x="1518671" y="2087304"/>
            <a:ext cx="9177038"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4292E"/>
                </a:solidFill>
                <a:effectLst/>
                <a:ea typeface="SFMono-Regular"/>
              </a:rPr>
              <a:t>$ git clone --recursive https://github.com/pulp-platform/pulp-riscv-gnu-toolchain</a:t>
            </a:r>
            <a:r>
              <a:rPr kumimoji="0" lang="en-US" altLang="en-US" b="0" i="0" u="none" strike="noStrike" cap="none" normalizeH="0" baseline="0" dirty="0">
                <a:ln>
                  <a:noFill/>
                </a:ln>
                <a:solidFill>
                  <a:schemeClr val="tx1"/>
                </a:solidFill>
                <a:effectLst/>
              </a:rPr>
              <a:t> </a:t>
            </a:r>
          </a:p>
        </p:txBody>
      </p:sp>
      <p:sp>
        <p:nvSpPr>
          <p:cNvPr id="6" name="矩形 5">
            <a:extLst>
              <a:ext uri="{FF2B5EF4-FFF2-40B4-BE49-F238E27FC236}">
                <a16:creationId xmlns:a16="http://schemas.microsoft.com/office/drawing/2014/main" id="{97EF224C-6680-4CB7-8A03-411F993B2E81}"/>
              </a:ext>
            </a:extLst>
          </p:cNvPr>
          <p:cNvSpPr/>
          <p:nvPr/>
        </p:nvSpPr>
        <p:spPr>
          <a:xfrm>
            <a:off x="1106943" y="3729168"/>
            <a:ext cx="4217821" cy="1200329"/>
          </a:xfrm>
          <a:prstGeom prst="rect">
            <a:avLst/>
          </a:prstGeom>
        </p:spPr>
        <p:txBody>
          <a:bodyPr wrap="none">
            <a:spAutoFit/>
          </a:bodyPr>
          <a:lstStyle/>
          <a:p>
            <a:endParaRPr lang="en-US" sz="2400" b="1" dirty="0">
              <a:solidFill>
                <a:srgbClr val="24292E"/>
              </a:solidFill>
            </a:endParaRPr>
          </a:p>
          <a:p>
            <a:r>
              <a:rPr lang="en-US" sz="2400" b="1" dirty="0">
                <a:solidFill>
                  <a:srgbClr val="24292E"/>
                </a:solidFill>
              </a:rPr>
              <a:t>2.</a:t>
            </a:r>
            <a:r>
              <a:rPr lang="en-US" altLang="zh-CN" sz="2400" b="1" dirty="0">
                <a:solidFill>
                  <a:srgbClr val="24292E"/>
                </a:solidFill>
              </a:rPr>
              <a:t> Get the sources and make </a:t>
            </a:r>
            <a:endParaRPr lang="en-US" sz="2400" b="1" dirty="0">
              <a:solidFill>
                <a:srgbClr val="24292E"/>
              </a:solidFill>
            </a:endParaRPr>
          </a:p>
          <a:p>
            <a:endParaRPr lang="en-US" sz="2400" b="1" i="0" dirty="0">
              <a:solidFill>
                <a:srgbClr val="24292E"/>
              </a:solidFill>
              <a:effectLst/>
            </a:endParaRPr>
          </a:p>
        </p:txBody>
      </p:sp>
      <p:sp>
        <p:nvSpPr>
          <p:cNvPr id="11" name="Rectangle 2">
            <a:extLst>
              <a:ext uri="{FF2B5EF4-FFF2-40B4-BE49-F238E27FC236}">
                <a16:creationId xmlns:a16="http://schemas.microsoft.com/office/drawing/2014/main" id="{FBC62B9A-35AF-4A1E-9B3C-036900BAFEBD}"/>
              </a:ext>
            </a:extLst>
          </p:cNvPr>
          <p:cNvSpPr>
            <a:spLocks noChangeArrowheads="1"/>
          </p:cNvSpPr>
          <p:nvPr/>
        </p:nvSpPr>
        <p:spPr bwMode="auto">
          <a:xfrm>
            <a:off x="1472748" y="2087304"/>
            <a:ext cx="9570738" cy="1661993"/>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4292E"/>
                </a:solidFill>
                <a:effectLst/>
                <a:ea typeface="SFMono-Regular"/>
              </a:rPr>
              <a:t>$ </a:t>
            </a:r>
            <a:r>
              <a:rPr kumimoji="0" lang="en-US" altLang="en-US" b="0" i="0" u="none" strike="noStrike" cap="none" normalizeH="0" baseline="0" dirty="0" err="1">
                <a:ln>
                  <a:noFill/>
                </a:ln>
                <a:solidFill>
                  <a:srgbClr val="24292E"/>
                </a:solidFill>
                <a:effectLst/>
                <a:ea typeface="SFMono-Regular"/>
              </a:rPr>
              <a:t>sudo</a:t>
            </a:r>
            <a:r>
              <a:rPr kumimoji="0" lang="en-US" altLang="en-US" b="0" i="0" u="none" strike="noStrike" cap="none" normalizeH="0" baseline="0" dirty="0">
                <a:ln>
                  <a:noFill/>
                </a:ln>
                <a:solidFill>
                  <a:srgbClr val="24292E"/>
                </a:solidFill>
                <a:effectLst/>
                <a:ea typeface="SFMono-Regular"/>
              </a:rPr>
              <a:t> apt install git python3-pip python-pip gawk </a:t>
            </a:r>
            <a:r>
              <a:rPr kumimoji="0" lang="en-US" altLang="en-US" b="0" i="0" u="none" strike="noStrike" cap="none" normalizeH="0" baseline="0" dirty="0" err="1">
                <a:ln>
                  <a:noFill/>
                </a:ln>
                <a:solidFill>
                  <a:srgbClr val="24292E"/>
                </a:solidFill>
                <a:effectLst/>
                <a:ea typeface="SFMono-Regular"/>
              </a:rPr>
              <a:t>texinfo</a:t>
            </a:r>
            <a:r>
              <a:rPr kumimoji="0" lang="en-US" altLang="en-US" b="0" i="0" u="none" strike="noStrike" cap="none" normalizeH="0" baseline="0" dirty="0">
                <a:ln>
                  <a:noFill/>
                </a:ln>
                <a:solidFill>
                  <a:srgbClr val="24292E"/>
                </a:solidFill>
                <a:effectLst/>
                <a:ea typeface="SFMono-Regular"/>
              </a:rPr>
              <a:t> </a:t>
            </a:r>
            <a:r>
              <a:rPr kumimoji="0" lang="en-US" altLang="en-US" b="0" i="0" u="none" strike="noStrike" cap="none" normalizeH="0" baseline="0" dirty="0" err="1">
                <a:ln>
                  <a:noFill/>
                </a:ln>
                <a:solidFill>
                  <a:srgbClr val="24292E"/>
                </a:solidFill>
                <a:effectLst/>
                <a:ea typeface="SFMono-Regular"/>
              </a:rPr>
              <a:t>libgmp</a:t>
            </a:r>
            <a:r>
              <a:rPr kumimoji="0" lang="en-US" altLang="en-US" b="0" i="0" u="none" strike="noStrike" cap="none" normalizeH="0" baseline="0" dirty="0">
                <a:ln>
                  <a:noFill/>
                </a:ln>
                <a:solidFill>
                  <a:srgbClr val="24292E"/>
                </a:solidFill>
                <a:effectLst/>
                <a:ea typeface="SFMono-Regular"/>
              </a:rPr>
              <a:t>-dev </a:t>
            </a:r>
            <a:r>
              <a:rPr kumimoji="0" lang="en-US" altLang="en-US" b="0" i="0" u="none" strike="noStrike" cap="none" normalizeH="0" baseline="0" dirty="0" err="1">
                <a:ln>
                  <a:noFill/>
                </a:ln>
                <a:solidFill>
                  <a:srgbClr val="24292E"/>
                </a:solidFill>
                <a:effectLst/>
                <a:ea typeface="SFMono-Regular"/>
              </a:rPr>
              <a:t>libmpfr</a:t>
            </a:r>
            <a:r>
              <a:rPr kumimoji="0" lang="en-US" altLang="en-US" b="0" i="0" u="none" strike="noStrike" cap="none" normalizeH="0" baseline="0" dirty="0">
                <a:ln>
                  <a:noFill/>
                </a:ln>
                <a:solidFill>
                  <a:srgbClr val="24292E"/>
                </a:solidFill>
                <a:effectLst/>
                <a:ea typeface="SFMono-Regular"/>
              </a:rPr>
              <a:t>-dev </a:t>
            </a:r>
            <a:r>
              <a:rPr kumimoji="0" lang="en-US" altLang="en-US" b="0" i="0" u="none" strike="noStrike" cap="none" normalizeH="0" baseline="0" dirty="0" err="1">
                <a:ln>
                  <a:noFill/>
                </a:ln>
                <a:solidFill>
                  <a:srgbClr val="24292E"/>
                </a:solidFill>
                <a:effectLst/>
                <a:ea typeface="SFMono-Regular"/>
              </a:rPr>
              <a:t>libmpc</a:t>
            </a:r>
            <a:r>
              <a:rPr kumimoji="0" lang="en-US" altLang="en-US" b="0" i="0" u="none" strike="noStrike" cap="none" normalizeH="0" baseline="0" dirty="0">
                <a:ln>
                  <a:noFill/>
                </a:ln>
                <a:solidFill>
                  <a:srgbClr val="24292E"/>
                </a:solidFill>
                <a:effectLst/>
                <a:ea typeface="SFMono-Regular"/>
              </a:rPr>
              <a:t>-dev swig3.0 </a:t>
            </a:r>
            <a:r>
              <a:rPr kumimoji="0" lang="en-US" altLang="en-US" b="0" i="0" u="none" strike="noStrike" cap="none" normalizeH="0" baseline="0" dirty="0" err="1">
                <a:ln>
                  <a:noFill/>
                </a:ln>
                <a:solidFill>
                  <a:srgbClr val="24292E"/>
                </a:solidFill>
                <a:effectLst/>
                <a:ea typeface="SFMono-Regular"/>
              </a:rPr>
              <a:t>libjpeg</a:t>
            </a:r>
            <a:r>
              <a:rPr kumimoji="0" lang="en-US" altLang="en-US" b="0" i="0" u="none" strike="noStrike" cap="none" normalizeH="0" baseline="0" dirty="0">
                <a:ln>
                  <a:noFill/>
                </a:ln>
                <a:solidFill>
                  <a:srgbClr val="24292E"/>
                </a:solidFill>
                <a:effectLst/>
                <a:ea typeface="SFMono-Regular"/>
              </a:rPr>
              <a:t>-dev </a:t>
            </a:r>
            <a:r>
              <a:rPr kumimoji="0" lang="en-US" altLang="en-US" b="0" i="0" u="none" strike="noStrike" cap="none" normalizeH="0" baseline="0" dirty="0" err="1">
                <a:ln>
                  <a:noFill/>
                </a:ln>
                <a:solidFill>
                  <a:srgbClr val="24292E"/>
                </a:solidFill>
                <a:effectLst/>
                <a:ea typeface="SFMono-Regular"/>
              </a:rPr>
              <a:t>lsb</a:t>
            </a:r>
            <a:r>
              <a:rPr kumimoji="0" lang="en-US" altLang="en-US" b="0" i="0" u="none" strike="noStrike" cap="none" normalizeH="0" baseline="0" dirty="0">
                <a:ln>
                  <a:noFill/>
                </a:ln>
                <a:solidFill>
                  <a:srgbClr val="24292E"/>
                </a:solidFill>
                <a:effectLst/>
                <a:ea typeface="SFMono-Regular"/>
              </a:rPr>
              <a:t>-core </a:t>
            </a:r>
            <a:r>
              <a:rPr kumimoji="0" lang="en-US" altLang="en-US" b="0" i="0" u="none" strike="noStrike" cap="none" normalizeH="0" baseline="0" dirty="0" err="1">
                <a:ln>
                  <a:noFill/>
                </a:ln>
                <a:solidFill>
                  <a:srgbClr val="24292E"/>
                </a:solidFill>
                <a:effectLst/>
                <a:ea typeface="SFMono-Regular"/>
              </a:rPr>
              <a:t>doxygen</a:t>
            </a:r>
            <a:r>
              <a:rPr kumimoji="0" lang="en-US" altLang="en-US" b="0" i="0" u="none" strike="noStrike" cap="none" normalizeH="0" baseline="0" dirty="0">
                <a:ln>
                  <a:noFill/>
                </a:ln>
                <a:solidFill>
                  <a:srgbClr val="24292E"/>
                </a:solidFill>
                <a:effectLst/>
                <a:ea typeface="SFMono-Regular"/>
              </a:rPr>
              <a:t> python-sphinx sox </a:t>
            </a:r>
            <a:r>
              <a:rPr kumimoji="0" lang="en-US" altLang="en-US" b="0" i="0" u="none" strike="noStrike" cap="none" normalizeH="0" baseline="0" dirty="0" err="1">
                <a:ln>
                  <a:noFill/>
                </a:ln>
                <a:solidFill>
                  <a:srgbClr val="24292E"/>
                </a:solidFill>
                <a:effectLst/>
                <a:ea typeface="SFMono-Regular"/>
              </a:rPr>
              <a:t>graphicsmagick</a:t>
            </a:r>
            <a:r>
              <a:rPr kumimoji="0" lang="en-US" altLang="en-US" b="0" i="0" u="none" strike="noStrike" cap="none" normalizeH="0" baseline="0" dirty="0">
                <a:ln>
                  <a:noFill/>
                </a:ln>
                <a:solidFill>
                  <a:srgbClr val="24292E"/>
                </a:solidFill>
                <a:effectLst/>
                <a:ea typeface="SFMono-Regular"/>
              </a:rPr>
              <a:t>-</a:t>
            </a:r>
            <a:r>
              <a:rPr kumimoji="0" lang="en-US" altLang="en-US" b="0" i="0" u="none" strike="noStrike" cap="none" normalizeH="0" baseline="0" dirty="0" err="1">
                <a:ln>
                  <a:noFill/>
                </a:ln>
                <a:solidFill>
                  <a:srgbClr val="24292E"/>
                </a:solidFill>
                <a:effectLst/>
                <a:ea typeface="SFMono-Regular"/>
              </a:rPr>
              <a:t>libmagick</a:t>
            </a:r>
            <a:r>
              <a:rPr kumimoji="0" lang="en-US" altLang="en-US" b="0" i="0" u="none" strike="noStrike" cap="none" normalizeH="0" baseline="0" dirty="0">
                <a:ln>
                  <a:noFill/>
                </a:ln>
                <a:solidFill>
                  <a:srgbClr val="24292E"/>
                </a:solidFill>
                <a:effectLst/>
                <a:ea typeface="SFMono-Regular"/>
              </a:rPr>
              <a:t>-dev-</a:t>
            </a:r>
            <a:r>
              <a:rPr kumimoji="0" lang="en-US" altLang="en-US" b="0" i="0" u="none" strike="noStrike" cap="none" normalizeH="0" baseline="0" dirty="0" err="1">
                <a:ln>
                  <a:noFill/>
                </a:ln>
                <a:solidFill>
                  <a:srgbClr val="24292E"/>
                </a:solidFill>
                <a:effectLst/>
                <a:ea typeface="SFMono-Regular"/>
              </a:rPr>
              <a:t>compat</a:t>
            </a:r>
            <a:r>
              <a:rPr kumimoji="0" lang="en-US" altLang="en-US" b="0" i="0" u="none" strike="noStrike" cap="none" normalizeH="0" baseline="0" dirty="0">
                <a:ln>
                  <a:noFill/>
                </a:ln>
                <a:solidFill>
                  <a:srgbClr val="24292E"/>
                </a:solidFill>
                <a:effectLst/>
                <a:ea typeface="SFMono-Regular"/>
              </a:rPr>
              <a:t> libsdl2-dev </a:t>
            </a:r>
            <a:r>
              <a:rPr kumimoji="0" lang="en-US" altLang="en-US" b="0" i="0" u="none" strike="noStrike" cap="none" normalizeH="0" baseline="0" dirty="0" err="1">
                <a:ln>
                  <a:noFill/>
                </a:ln>
                <a:solidFill>
                  <a:srgbClr val="24292E"/>
                </a:solidFill>
                <a:effectLst/>
                <a:ea typeface="SFMono-Regular"/>
              </a:rPr>
              <a:t>libswitch-perl</a:t>
            </a:r>
            <a:r>
              <a:rPr kumimoji="0" lang="en-US" altLang="en-US" b="0" i="0" u="none" strike="noStrike" cap="none" normalizeH="0" baseline="0" dirty="0">
                <a:ln>
                  <a:noFill/>
                </a:ln>
                <a:solidFill>
                  <a:srgbClr val="24292E"/>
                </a:solidFill>
                <a:effectLst/>
                <a:ea typeface="SFMono-Regular"/>
              </a:rPr>
              <a:t> libftdi1-dev </a:t>
            </a:r>
            <a:r>
              <a:rPr kumimoji="0" lang="en-US" altLang="en-US" b="0" i="0" u="none" strike="noStrike" cap="none" normalizeH="0" baseline="0" dirty="0" err="1">
                <a:ln>
                  <a:noFill/>
                </a:ln>
                <a:solidFill>
                  <a:srgbClr val="24292E"/>
                </a:solidFill>
                <a:effectLst/>
                <a:ea typeface="SFMono-Regular"/>
              </a:rPr>
              <a:t>cmake</a:t>
            </a:r>
            <a:r>
              <a:rPr kumimoji="0" lang="en-US" altLang="en-US" b="0" i="0" u="none" strike="noStrike" cap="none" normalizeH="0" baseline="0" dirty="0">
                <a:ln>
                  <a:noFill/>
                </a:ln>
                <a:solidFill>
                  <a:srgbClr val="24292E"/>
                </a:solidFill>
                <a:effectLst/>
                <a:ea typeface="SFMono-Regular"/>
              </a:rPr>
              <a:t> </a:t>
            </a:r>
            <a:r>
              <a:rPr kumimoji="0" lang="en-US" altLang="en-US" b="0" i="0" u="none" strike="noStrike" cap="none" normalizeH="0" baseline="0" dirty="0" err="1">
                <a:ln>
                  <a:noFill/>
                </a:ln>
                <a:solidFill>
                  <a:srgbClr val="24292E"/>
                </a:solidFill>
                <a:effectLst/>
                <a:ea typeface="SFMono-Regular"/>
              </a:rPr>
              <a:t>scons</a:t>
            </a:r>
            <a:r>
              <a:rPr kumimoji="0" lang="en-US" altLang="en-US" b="0" i="0" u="none" strike="noStrike" cap="none" normalizeH="0" baseline="0" dirty="0">
                <a:ln>
                  <a:noFill/>
                </a:ln>
                <a:solidFill>
                  <a:srgbClr val="24292E"/>
                </a:solidFill>
                <a:effectLst/>
                <a:ea typeface="SFMono-Regular"/>
              </a:rPr>
              <a:t> libsndfile1-dev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4292E"/>
                </a:solidFill>
                <a:effectLst/>
                <a:ea typeface="SFMono-Regular"/>
              </a:rPr>
              <a:t>$ </a:t>
            </a:r>
            <a:r>
              <a:rPr kumimoji="0" lang="en-US" altLang="en-US" b="0" i="0" u="none" strike="noStrike" cap="none" normalizeH="0" baseline="0" dirty="0" err="1">
                <a:ln>
                  <a:noFill/>
                </a:ln>
                <a:solidFill>
                  <a:srgbClr val="24292E"/>
                </a:solidFill>
                <a:effectLst/>
                <a:ea typeface="SFMono-Regular"/>
              </a:rPr>
              <a:t>sudo</a:t>
            </a:r>
            <a:r>
              <a:rPr kumimoji="0" lang="en-US" altLang="en-US" b="0" i="0" u="none" strike="noStrike" cap="none" normalizeH="0" baseline="0" dirty="0">
                <a:ln>
                  <a:noFill/>
                </a:ln>
                <a:solidFill>
                  <a:srgbClr val="24292E"/>
                </a:solidFill>
                <a:effectLst/>
                <a:ea typeface="SFMono-Regular"/>
              </a:rPr>
              <a:t> pip3 install </a:t>
            </a:r>
            <a:r>
              <a:rPr kumimoji="0" lang="en-US" altLang="en-US" b="0" i="0" u="none" strike="noStrike" cap="none" normalizeH="0" baseline="0" dirty="0" err="1">
                <a:ln>
                  <a:noFill/>
                </a:ln>
                <a:solidFill>
                  <a:srgbClr val="24292E"/>
                </a:solidFill>
                <a:effectLst/>
                <a:ea typeface="SFMono-Regular"/>
              </a:rPr>
              <a:t>artifactory</a:t>
            </a:r>
            <a:r>
              <a:rPr kumimoji="0" lang="en-US" altLang="en-US" b="0" i="0" u="none" strike="noStrike" cap="none" normalizeH="0" baseline="0" dirty="0">
                <a:ln>
                  <a:noFill/>
                </a:ln>
                <a:solidFill>
                  <a:srgbClr val="24292E"/>
                </a:solidFill>
                <a:effectLst/>
                <a:ea typeface="SFMono-Regular"/>
              </a:rPr>
              <a:t> twisted </a:t>
            </a:r>
            <a:r>
              <a:rPr kumimoji="0" lang="en-US" altLang="en-US" b="0" i="0" u="none" strike="noStrike" cap="none" normalizeH="0" baseline="0" dirty="0" err="1">
                <a:ln>
                  <a:noFill/>
                </a:ln>
                <a:solidFill>
                  <a:srgbClr val="24292E"/>
                </a:solidFill>
                <a:effectLst/>
                <a:ea typeface="SFMono-Regular"/>
              </a:rPr>
              <a:t>prettytable</a:t>
            </a:r>
            <a:r>
              <a:rPr kumimoji="0" lang="en-US" altLang="en-US" b="0" i="0" u="none" strike="noStrike" cap="none" normalizeH="0" baseline="0" dirty="0">
                <a:ln>
                  <a:noFill/>
                </a:ln>
                <a:solidFill>
                  <a:srgbClr val="24292E"/>
                </a:solidFill>
                <a:effectLst/>
                <a:ea typeface="SFMono-Regular"/>
              </a:rPr>
              <a:t> </a:t>
            </a:r>
            <a:r>
              <a:rPr kumimoji="0" lang="en-US" altLang="en-US" b="0" i="0" u="none" strike="noStrike" cap="none" normalizeH="0" baseline="0" dirty="0" err="1">
                <a:ln>
                  <a:noFill/>
                </a:ln>
                <a:solidFill>
                  <a:srgbClr val="24292E"/>
                </a:solidFill>
                <a:effectLst/>
                <a:ea typeface="SFMono-Regular"/>
              </a:rPr>
              <a:t>sqlalchemy</a:t>
            </a:r>
            <a:r>
              <a:rPr kumimoji="0" lang="en-US" altLang="en-US" b="0" i="0" u="none" strike="noStrike" cap="none" normalizeH="0" baseline="0" dirty="0">
                <a:ln>
                  <a:noFill/>
                </a:ln>
                <a:solidFill>
                  <a:srgbClr val="24292E"/>
                </a:solidFill>
                <a:effectLst/>
                <a:ea typeface="SFMono-Regular"/>
              </a:rPr>
              <a:t> </a:t>
            </a:r>
            <a:r>
              <a:rPr kumimoji="0" lang="en-US" altLang="en-US" b="0" i="0" u="none" strike="noStrike" cap="none" normalizeH="0" baseline="0" dirty="0" err="1">
                <a:ln>
                  <a:noFill/>
                </a:ln>
                <a:solidFill>
                  <a:srgbClr val="24292E"/>
                </a:solidFill>
                <a:effectLst/>
                <a:ea typeface="SFMono-Regular"/>
              </a:rPr>
              <a:t>pyelftools</a:t>
            </a:r>
            <a:r>
              <a:rPr kumimoji="0" lang="en-US" altLang="en-US" b="0" i="0" u="none" strike="noStrike" cap="none" normalizeH="0" baseline="0" dirty="0">
                <a:ln>
                  <a:noFill/>
                </a:ln>
                <a:solidFill>
                  <a:srgbClr val="24292E"/>
                </a:solidFill>
                <a:effectLst/>
                <a:ea typeface="SFMono-Regular"/>
              </a:rPr>
              <a:t> </a:t>
            </a:r>
            <a:r>
              <a:rPr kumimoji="0" lang="en-US" altLang="en-US" b="0" i="0" u="none" strike="noStrike" cap="none" normalizeH="0" baseline="0" dirty="0" err="1">
                <a:ln>
                  <a:noFill/>
                </a:ln>
                <a:solidFill>
                  <a:srgbClr val="24292E"/>
                </a:solidFill>
                <a:effectLst/>
                <a:ea typeface="SFMono-Regular"/>
              </a:rPr>
              <a:t>openpyxl</a:t>
            </a:r>
            <a:r>
              <a:rPr kumimoji="0" lang="en-US" altLang="en-US" b="0" i="0" u="none" strike="noStrike" cap="none" normalizeH="0" baseline="0" dirty="0">
                <a:ln>
                  <a:noFill/>
                </a:ln>
                <a:solidFill>
                  <a:srgbClr val="24292E"/>
                </a:solidFill>
                <a:effectLst/>
                <a:ea typeface="SFMono-Regular"/>
              </a:rPr>
              <a:t> </a:t>
            </a:r>
            <a:r>
              <a:rPr kumimoji="0" lang="en-US" altLang="en-US" b="0" i="0" u="none" strike="noStrike" cap="none" normalizeH="0" baseline="0" dirty="0" err="1">
                <a:ln>
                  <a:noFill/>
                </a:ln>
                <a:solidFill>
                  <a:srgbClr val="24292E"/>
                </a:solidFill>
                <a:effectLst/>
                <a:ea typeface="SFMono-Regular"/>
              </a:rPr>
              <a:t>xlsxwriter</a:t>
            </a:r>
            <a:r>
              <a:rPr kumimoji="0" lang="en-US" altLang="en-US" b="0" i="0" u="none" strike="noStrike" cap="none" normalizeH="0" baseline="0" dirty="0">
                <a:ln>
                  <a:noFill/>
                </a:ln>
                <a:solidFill>
                  <a:srgbClr val="24292E"/>
                </a:solidFill>
                <a:effectLst/>
                <a:ea typeface="SFMono-Regular"/>
              </a:rPr>
              <a:t> </a:t>
            </a:r>
            <a:r>
              <a:rPr kumimoji="0" lang="en-US" altLang="en-US" b="0" i="0" u="none" strike="noStrike" cap="none" normalizeH="0" baseline="0" dirty="0" err="1">
                <a:ln>
                  <a:noFill/>
                </a:ln>
                <a:solidFill>
                  <a:srgbClr val="24292E"/>
                </a:solidFill>
                <a:effectLst/>
                <a:ea typeface="SFMono-Regular"/>
              </a:rPr>
              <a:t>pyyaml</a:t>
            </a:r>
            <a:r>
              <a:rPr kumimoji="0" lang="en-US" altLang="en-US" b="0" i="0" u="none" strike="noStrike" cap="none" normalizeH="0" baseline="0" dirty="0">
                <a:ln>
                  <a:noFill/>
                </a:ln>
                <a:solidFill>
                  <a:srgbClr val="24292E"/>
                </a:solidFill>
                <a:effectLst/>
                <a:ea typeface="SFMono-Regular"/>
              </a:rPr>
              <a:t> </a:t>
            </a:r>
            <a:r>
              <a:rPr kumimoji="0" lang="en-US" altLang="en-US" b="0" i="0" u="none" strike="noStrike" cap="none" normalizeH="0" baseline="0" dirty="0" err="1">
                <a:ln>
                  <a:noFill/>
                </a:ln>
                <a:solidFill>
                  <a:srgbClr val="24292E"/>
                </a:solidFill>
                <a:effectLst/>
                <a:ea typeface="SFMono-Regular"/>
              </a:rPr>
              <a:t>numpy</a:t>
            </a:r>
            <a:r>
              <a:rPr kumimoji="0" lang="en-US" altLang="en-US" b="0" i="0" u="none" strike="noStrike" cap="none" normalizeH="0" baseline="0" dirty="0">
                <a:ln>
                  <a:noFill/>
                </a:ln>
                <a:solidFill>
                  <a:srgbClr val="24292E"/>
                </a:solidFill>
                <a:effectLst/>
                <a:ea typeface="SFMono-Regular"/>
              </a:rPr>
              <a:t> </a:t>
            </a:r>
            <a:r>
              <a:rPr kumimoji="0" lang="en-US" altLang="en-US" b="0" i="0" u="none" strike="noStrike" cap="none" normalizeH="0" baseline="0" dirty="0" err="1">
                <a:ln>
                  <a:noFill/>
                </a:ln>
                <a:solidFill>
                  <a:srgbClr val="24292E"/>
                </a:solidFill>
                <a:effectLst/>
                <a:ea typeface="SFMono-Regular"/>
              </a:rPr>
              <a:t>configparser</a:t>
            </a:r>
            <a:r>
              <a:rPr kumimoji="0" lang="en-US" altLang="en-US" b="0" i="0" u="none" strike="noStrike" cap="none" normalizeH="0" baseline="0" dirty="0">
                <a:ln>
                  <a:noFill/>
                </a:ln>
                <a:solidFill>
                  <a:srgbClr val="24292E"/>
                </a:solidFill>
                <a:effectLst/>
                <a:ea typeface="SFMono-Regular"/>
              </a:rPr>
              <a:t> </a:t>
            </a:r>
            <a:r>
              <a:rPr kumimoji="0" lang="en-US" altLang="en-US" b="0" i="0" u="none" strike="noStrike" cap="none" normalizeH="0" baseline="0" dirty="0" err="1">
                <a:ln>
                  <a:noFill/>
                </a:ln>
                <a:solidFill>
                  <a:srgbClr val="24292E"/>
                </a:solidFill>
                <a:effectLst/>
                <a:ea typeface="SFMono-Regular"/>
              </a:rPr>
              <a:t>pyvcd</a:t>
            </a:r>
            <a:r>
              <a:rPr kumimoji="0" lang="en-US" altLang="en-US" b="0" i="0" u="none" strike="noStrike" cap="none" normalizeH="0" baseline="0" dirty="0">
                <a:ln>
                  <a:noFill/>
                </a:ln>
                <a:solidFill>
                  <a:srgbClr val="24292E"/>
                </a:solidFill>
                <a:effectLst/>
                <a:ea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4292E"/>
                </a:solidFill>
                <a:effectLst/>
                <a:ea typeface="SFMono-Regular"/>
              </a:rPr>
              <a:t>$ </a:t>
            </a:r>
            <a:r>
              <a:rPr kumimoji="0" lang="en-US" altLang="en-US" b="0" i="0" u="none" strike="noStrike" cap="none" normalizeH="0" baseline="0" dirty="0" err="1">
                <a:ln>
                  <a:noFill/>
                </a:ln>
                <a:solidFill>
                  <a:srgbClr val="24292E"/>
                </a:solidFill>
                <a:effectLst/>
                <a:ea typeface="SFMono-Regular"/>
              </a:rPr>
              <a:t>sudo</a:t>
            </a:r>
            <a:r>
              <a:rPr kumimoji="0" lang="en-US" altLang="en-US" b="0" i="0" u="none" strike="noStrike" cap="none" normalizeH="0" baseline="0" dirty="0">
                <a:ln>
                  <a:noFill/>
                </a:ln>
                <a:solidFill>
                  <a:srgbClr val="24292E"/>
                </a:solidFill>
                <a:effectLst/>
                <a:ea typeface="SFMono-Regular"/>
              </a:rPr>
              <a:t> pip2 install </a:t>
            </a:r>
            <a:r>
              <a:rPr kumimoji="0" lang="en-US" altLang="en-US" b="0" i="0" u="none" strike="noStrike" cap="none" normalizeH="0" baseline="0" dirty="0" err="1">
                <a:ln>
                  <a:noFill/>
                </a:ln>
                <a:solidFill>
                  <a:srgbClr val="24292E"/>
                </a:solidFill>
                <a:effectLst/>
                <a:ea typeface="SFMono-Regular"/>
              </a:rPr>
              <a:t>configparser</a:t>
            </a:r>
            <a:r>
              <a:rPr kumimoji="0" lang="en-US" altLang="en-US" b="0" i="0" u="none" strike="noStrike" cap="none" normalizeH="0" baseline="0" dirty="0">
                <a:ln>
                  <a:noFill/>
                </a:ln>
                <a:solidFill>
                  <a:schemeClr val="tx1"/>
                </a:solidFill>
                <a:effectLst/>
              </a:rPr>
              <a:t> </a:t>
            </a:r>
          </a:p>
        </p:txBody>
      </p:sp>
      <p:sp>
        <p:nvSpPr>
          <p:cNvPr id="10" name="Rectangle 2">
            <a:extLst>
              <a:ext uri="{FF2B5EF4-FFF2-40B4-BE49-F238E27FC236}">
                <a16:creationId xmlns:a16="http://schemas.microsoft.com/office/drawing/2014/main" id="{2807D952-C1A8-47B5-9942-8F4988FC4F19}"/>
              </a:ext>
            </a:extLst>
          </p:cNvPr>
          <p:cNvSpPr>
            <a:spLocks noChangeArrowheads="1"/>
          </p:cNvSpPr>
          <p:nvPr/>
        </p:nvSpPr>
        <p:spPr bwMode="auto">
          <a:xfrm>
            <a:off x="1518671" y="4787653"/>
            <a:ext cx="9364332" cy="1661993"/>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lang="en-US" altLang="en-US" dirty="0">
                <a:solidFill>
                  <a:srgbClr val="24292E"/>
                </a:solidFill>
              </a:rPr>
              <a:t>$ git clone https://github.com/pulp-platform/pulp-sdk.git -b 2019.04.05 </a:t>
            </a:r>
          </a:p>
          <a:p>
            <a:pPr lvl="0" eaLnBrk="0" fontAlgn="base" hangingPunct="0">
              <a:spcBef>
                <a:spcPct val="0"/>
              </a:spcBef>
              <a:spcAft>
                <a:spcPct val="0"/>
              </a:spcAft>
            </a:pPr>
            <a:r>
              <a:rPr lang="en-US" altLang="en-US" dirty="0">
                <a:solidFill>
                  <a:srgbClr val="24292E"/>
                </a:solidFill>
              </a:rPr>
              <a:t>$ cd ./pulp-</a:t>
            </a:r>
            <a:r>
              <a:rPr lang="en-US" altLang="en-US" dirty="0" err="1">
                <a:solidFill>
                  <a:srgbClr val="24292E"/>
                </a:solidFill>
              </a:rPr>
              <a:t>sdk</a:t>
            </a:r>
            <a:r>
              <a:rPr lang="en-US" altLang="en-US" dirty="0">
                <a:solidFill>
                  <a:srgbClr val="24292E"/>
                </a:solidFill>
              </a:rPr>
              <a:t> </a:t>
            </a:r>
          </a:p>
          <a:p>
            <a:pPr lvl="0" eaLnBrk="0" fontAlgn="base" hangingPunct="0">
              <a:spcBef>
                <a:spcPct val="0"/>
              </a:spcBef>
              <a:spcAft>
                <a:spcPct val="0"/>
              </a:spcAft>
            </a:pPr>
            <a:r>
              <a:rPr lang="en-US" altLang="en-US" dirty="0">
                <a:solidFill>
                  <a:srgbClr val="24292E"/>
                </a:solidFill>
              </a:rPr>
              <a:t>$ source ./configs/gap.sh </a:t>
            </a:r>
          </a:p>
          <a:p>
            <a:pPr lvl="0" eaLnBrk="0" fontAlgn="base" hangingPunct="0">
              <a:spcBef>
                <a:spcPct val="0"/>
              </a:spcBef>
              <a:spcAft>
                <a:spcPct val="0"/>
              </a:spcAft>
            </a:pPr>
            <a:r>
              <a:rPr lang="en-US" altLang="en-US" dirty="0">
                <a:solidFill>
                  <a:srgbClr val="24292E"/>
                </a:solidFill>
              </a:rPr>
              <a:t>$ make all </a:t>
            </a:r>
          </a:p>
          <a:p>
            <a:pPr lvl="0" eaLnBrk="0" fontAlgn="base" hangingPunct="0">
              <a:spcBef>
                <a:spcPct val="0"/>
              </a:spcBef>
              <a:spcAft>
                <a:spcPct val="0"/>
              </a:spcAft>
            </a:pPr>
            <a:r>
              <a:rPr lang="en-US" altLang="en-US" dirty="0">
                <a:solidFill>
                  <a:srgbClr val="24292E"/>
                </a:solidFill>
              </a:rPr>
              <a:t>$ make env </a:t>
            </a:r>
          </a:p>
          <a:p>
            <a:pPr lvl="0" eaLnBrk="0" fontAlgn="base" hangingPunct="0">
              <a:spcBef>
                <a:spcPct val="0"/>
              </a:spcBef>
              <a:spcAft>
                <a:spcPct val="0"/>
              </a:spcAft>
            </a:pPr>
            <a:r>
              <a:rPr lang="en-US" altLang="en-US" dirty="0">
                <a:solidFill>
                  <a:srgbClr val="24292E"/>
                </a:solidFill>
              </a:rPr>
              <a:t>$ source ./sourceme.sh </a:t>
            </a:r>
          </a:p>
        </p:txBody>
      </p:sp>
    </p:spTree>
    <p:extLst>
      <p:ext uri="{BB962C8B-B14F-4D97-AF65-F5344CB8AC3E}">
        <p14:creationId xmlns:p14="http://schemas.microsoft.com/office/powerpoint/2010/main" val="2081708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231F013C-EFDD-4A02-B778-B362D76C45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6"/>
            <a:ext cx="12192000" cy="6860032"/>
          </a:xfrm>
          <a:prstGeom prst="rect">
            <a:avLst/>
          </a:prstGeom>
        </p:spPr>
      </p:pic>
      <p:sp>
        <p:nvSpPr>
          <p:cNvPr id="3" name="矩形 2">
            <a:extLst>
              <a:ext uri="{FF2B5EF4-FFF2-40B4-BE49-F238E27FC236}">
                <a16:creationId xmlns:a16="http://schemas.microsoft.com/office/drawing/2014/main" id="{3FEC5A78-45D1-4C1E-A84F-A1D3F058B78B}"/>
              </a:ext>
            </a:extLst>
          </p:cNvPr>
          <p:cNvSpPr/>
          <p:nvPr/>
        </p:nvSpPr>
        <p:spPr>
          <a:xfrm>
            <a:off x="828389" y="695980"/>
            <a:ext cx="4406976" cy="1200329"/>
          </a:xfrm>
          <a:prstGeom prst="rect">
            <a:avLst/>
          </a:prstGeom>
        </p:spPr>
        <p:txBody>
          <a:bodyPr wrap="none">
            <a:spAutoFit/>
          </a:bodyPr>
          <a:lstStyle/>
          <a:p>
            <a:r>
              <a:rPr lang="en-US" sz="3600" b="1" dirty="0">
                <a:solidFill>
                  <a:srgbClr val="24292E"/>
                </a:solidFill>
              </a:rPr>
              <a:t>PULP Platform Build</a:t>
            </a:r>
          </a:p>
          <a:p>
            <a:endParaRPr lang="en-US" sz="3600" b="1" i="0" dirty="0">
              <a:solidFill>
                <a:srgbClr val="24292E"/>
              </a:solidFill>
              <a:effectLst/>
            </a:endParaRPr>
          </a:p>
        </p:txBody>
      </p:sp>
      <p:sp>
        <p:nvSpPr>
          <p:cNvPr id="4" name="矩形 3">
            <a:extLst>
              <a:ext uri="{FF2B5EF4-FFF2-40B4-BE49-F238E27FC236}">
                <a16:creationId xmlns:a16="http://schemas.microsoft.com/office/drawing/2014/main" id="{1009AC5E-2A65-468D-98D5-D18FB6A08D5B}"/>
              </a:ext>
            </a:extLst>
          </p:cNvPr>
          <p:cNvSpPr/>
          <p:nvPr/>
        </p:nvSpPr>
        <p:spPr>
          <a:xfrm>
            <a:off x="1106943" y="1544476"/>
            <a:ext cx="2763898" cy="738664"/>
          </a:xfrm>
          <a:prstGeom prst="rect">
            <a:avLst/>
          </a:prstGeom>
        </p:spPr>
        <p:txBody>
          <a:bodyPr wrap="none">
            <a:spAutoFit/>
          </a:bodyPr>
          <a:lstStyle/>
          <a:p>
            <a:r>
              <a:rPr lang="en-US" sz="2400" b="1" dirty="0">
                <a:solidFill>
                  <a:srgbClr val="24292E"/>
                </a:solidFill>
              </a:rPr>
              <a:t>1. Get the sources </a:t>
            </a:r>
          </a:p>
          <a:p>
            <a:pPr lvl="1"/>
            <a:endParaRPr lang="en-US" b="1" i="0" dirty="0">
              <a:solidFill>
                <a:srgbClr val="24292E"/>
              </a:solidFill>
              <a:effectLst/>
              <a:latin typeface="-apple-system"/>
            </a:endParaRPr>
          </a:p>
        </p:txBody>
      </p:sp>
      <p:sp>
        <p:nvSpPr>
          <p:cNvPr id="5" name="Rectangle 1">
            <a:extLst>
              <a:ext uri="{FF2B5EF4-FFF2-40B4-BE49-F238E27FC236}">
                <a16:creationId xmlns:a16="http://schemas.microsoft.com/office/drawing/2014/main" id="{832983CC-9228-430D-98FA-EB3A2CB516F3}"/>
              </a:ext>
            </a:extLst>
          </p:cNvPr>
          <p:cNvSpPr>
            <a:spLocks noChangeArrowheads="1"/>
          </p:cNvSpPr>
          <p:nvPr/>
        </p:nvSpPr>
        <p:spPr bwMode="auto">
          <a:xfrm>
            <a:off x="1518671" y="2087304"/>
            <a:ext cx="9177038"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endParaRPr>
          </a:p>
        </p:txBody>
      </p:sp>
      <p:sp>
        <p:nvSpPr>
          <p:cNvPr id="6" name="矩形 5">
            <a:extLst>
              <a:ext uri="{FF2B5EF4-FFF2-40B4-BE49-F238E27FC236}">
                <a16:creationId xmlns:a16="http://schemas.microsoft.com/office/drawing/2014/main" id="{97EF224C-6680-4CB7-8A03-411F993B2E81}"/>
              </a:ext>
            </a:extLst>
          </p:cNvPr>
          <p:cNvSpPr/>
          <p:nvPr/>
        </p:nvSpPr>
        <p:spPr>
          <a:xfrm>
            <a:off x="1106943" y="3035920"/>
            <a:ext cx="5822428" cy="1200329"/>
          </a:xfrm>
          <a:prstGeom prst="rect">
            <a:avLst/>
          </a:prstGeom>
        </p:spPr>
        <p:txBody>
          <a:bodyPr wrap="none">
            <a:spAutoFit/>
          </a:bodyPr>
          <a:lstStyle/>
          <a:p>
            <a:endParaRPr lang="en-US" sz="2400" b="1" dirty="0">
              <a:solidFill>
                <a:srgbClr val="24292E"/>
              </a:solidFill>
            </a:endParaRPr>
          </a:p>
          <a:p>
            <a:r>
              <a:rPr lang="en-US" sz="2400" b="1" dirty="0">
                <a:solidFill>
                  <a:srgbClr val="24292E"/>
                </a:solidFill>
              </a:rPr>
              <a:t>2.</a:t>
            </a:r>
            <a:r>
              <a:rPr lang="en-US" altLang="zh-CN" sz="2400" b="1" dirty="0">
                <a:solidFill>
                  <a:srgbClr val="24292E"/>
                </a:solidFill>
              </a:rPr>
              <a:t> Building the RTL simulation platform  </a:t>
            </a:r>
            <a:endParaRPr lang="en-US" sz="2400" b="1" dirty="0">
              <a:solidFill>
                <a:srgbClr val="24292E"/>
              </a:solidFill>
            </a:endParaRPr>
          </a:p>
          <a:p>
            <a:endParaRPr lang="en-US" sz="2400" b="1" i="0" dirty="0">
              <a:solidFill>
                <a:srgbClr val="24292E"/>
              </a:solidFill>
              <a:effectLst/>
            </a:endParaRPr>
          </a:p>
        </p:txBody>
      </p:sp>
      <p:sp>
        <p:nvSpPr>
          <p:cNvPr id="11" name="Rectangle 2">
            <a:extLst>
              <a:ext uri="{FF2B5EF4-FFF2-40B4-BE49-F238E27FC236}">
                <a16:creationId xmlns:a16="http://schemas.microsoft.com/office/drawing/2014/main" id="{FBC62B9A-35AF-4A1E-9B3C-036900BAFEBD}"/>
              </a:ext>
            </a:extLst>
          </p:cNvPr>
          <p:cNvSpPr>
            <a:spLocks noChangeArrowheads="1"/>
          </p:cNvSpPr>
          <p:nvPr/>
        </p:nvSpPr>
        <p:spPr bwMode="auto">
          <a:xfrm>
            <a:off x="1415468" y="2303374"/>
            <a:ext cx="9570738" cy="830997"/>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t>$ git clone --recursive https://github.com/pulp-platform/pulp</a:t>
            </a:r>
          </a:p>
          <a:p>
            <a:pPr lvl="0" eaLnBrk="0" fontAlgn="base" hangingPunct="0">
              <a:spcBef>
                <a:spcPct val="0"/>
              </a:spcBef>
              <a:spcAft>
                <a:spcPct val="0"/>
              </a:spcAft>
            </a:pPr>
            <a:r>
              <a:rPr lang="en-US" altLang="en-US" dirty="0"/>
              <a:t>Then you need to install the </a:t>
            </a:r>
            <a:r>
              <a:rPr lang="en-US" altLang="en-US" dirty="0" err="1"/>
              <a:t>Modelsim</a:t>
            </a:r>
            <a:r>
              <a:rPr lang="en-US" altLang="en-US" dirty="0"/>
              <a:t> to make the sim platform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endParaRPr>
          </a:p>
        </p:txBody>
      </p:sp>
      <p:sp>
        <p:nvSpPr>
          <p:cNvPr id="10" name="Rectangle 2">
            <a:extLst>
              <a:ext uri="{FF2B5EF4-FFF2-40B4-BE49-F238E27FC236}">
                <a16:creationId xmlns:a16="http://schemas.microsoft.com/office/drawing/2014/main" id="{2807D952-C1A8-47B5-9942-8F4988FC4F19}"/>
              </a:ext>
            </a:extLst>
          </p:cNvPr>
          <p:cNvSpPr>
            <a:spLocks noChangeArrowheads="1"/>
          </p:cNvSpPr>
          <p:nvPr/>
        </p:nvSpPr>
        <p:spPr bwMode="auto">
          <a:xfrm>
            <a:off x="1518671" y="4165697"/>
            <a:ext cx="9364332" cy="1661993"/>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lang="en-US" altLang="en-US" dirty="0">
                <a:solidFill>
                  <a:srgbClr val="24292E"/>
                </a:solidFill>
              </a:rPr>
              <a:t>$ ./update-</a:t>
            </a:r>
            <a:r>
              <a:rPr lang="en-US" altLang="en-US" dirty="0" err="1">
                <a:solidFill>
                  <a:srgbClr val="24292E"/>
                </a:solidFill>
              </a:rPr>
              <a:t>ips</a:t>
            </a:r>
            <a:endParaRPr lang="en-US" altLang="en-US" dirty="0">
              <a:solidFill>
                <a:srgbClr val="24292E"/>
              </a:solidFill>
            </a:endParaRPr>
          </a:p>
          <a:p>
            <a:pPr lvl="0" eaLnBrk="0" fontAlgn="base" hangingPunct="0">
              <a:spcBef>
                <a:spcPct val="0"/>
              </a:spcBef>
              <a:spcAft>
                <a:spcPct val="0"/>
              </a:spcAft>
            </a:pPr>
            <a:r>
              <a:rPr lang="en-US" altLang="en-US" dirty="0">
                <a:solidFill>
                  <a:srgbClr val="24292E"/>
                </a:solidFill>
              </a:rPr>
              <a:t>$ ./generate-scripts</a:t>
            </a:r>
          </a:p>
          <a:p>
            <a:pPr lvl="0" eaLnBrk="0" fontAlgn="base" hangingPunct="0">
              <a:spcBef>
                <a:spcPct val="0"/>
              </a:spcBef>
              <a:spcAft>
                <a:spcPct val="0"/>
              </a:spcAft>
            </a:pPr>
            <a:r>
              <a:rPr lang="en-US" altLang="en-US" dirty="0">
                <a:solidFill>
                  <a:srgbClr val="24292E"/>
                </a:solidFill>
              </a:rPr>
              <a:t>$ source setup/vsim.sh</a:t>
            </a:r>
          </a:p>
          <a:p>
            <a:pPr lvl="0" eaLnBrk="0" fontAlgn="base" hangingPunct="0">
              <a:spcBef>
                <a:spcPct val="0"/>
              </a:spcBef>
              <a:spcAft>
                <a:spcPct val="0"/>
              </a:spcAft>
            </a:pPr>
            <a:r>
              <a:rPr lang="en-US" altLang="en-US" dirty="0">
                <a:solidFill>
                  <a:srgbClr val="24292E"/>
                </a:solidFill>
              </a:rPr>
              <a:t>$ cd sim/</a:t>
            </a:r>
          </a:p>
          <a:p>
            <a:pPr lvl="0" eaLnBrk="0" fontAlgn="base" hangingPunct="0">
              <a:spcBef>
                <a:spcPct val="0"/>
              </a:spcBef>
              <a:spcAft>
                <a:spcPct val="0"/>
              </a:spcAft>
            </a:pPr>
            <a:r>
              <a:rPr lang="en-US" altLang="en-US" dirty="0">
                <a:solidFill>
                  <a:srgbClr val="24292E"/>
                </a:solidFill>
              </a:rPr>
              <a:t>$ make clean lib build opt </a:t>
            </a:r>
          </a:p>
          <a:p>
            <a:pPr lvl="0" eaLnBrk="0" fontAlgn="base" hangingPunct="0">
              <a:spcBef>
                <a:spcPct val="0"/>
              </a:spcBef>
              <a:spcAft>
                <a:spcPct val="0"/>
              </a:spcAft>
            </a:pPr>
            <a:endParaRPr lang="en-US" altLang="en-US" dirty="0">
              <a:solidFill>
                <a:srgbClr val="24292E"/>
              </a:solidFill>
            </a:endParaRPr>
          </a:p>
        </p:txBody>
      </p:sp>
    </p:spTree>
    <p:extLst>
      <p:ext uri="{BB962C8B-B14F-4D97-AF65-F5344CB8AC3E}">
        <p14:creationId xmlns:p14="http://schemas.microsoft.com/office/powerpoint/2010/main" val="1527203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231F013C-EFDD-4A02-B778-B362D76C45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6"/>
            <a:ext cx="12192000" cy="6860032"/>
          </a:xfrm>
          <a:prstGeom prst="rect">
            <a:avLst/>
          </a:prstGeom>
        </p:spPr>
      </p:pic>
      <p:sp>
        <p:nvSpPr>
          <p:cNvPr id="3" name="矩形 2">
            <a:extLst>
              <a:ext uri="{FF2B5EF4-FFF2-40B4-BE49-F238E27FC236}">
                <a16:creationId xmlns:a16="http://schemas.microsoft.com/office/drawing/2014/main" id="{3FEC5A78-45D1-4C1E-A84F-A1D3F058B78B}"/>
              </a:ext>
            </a:extLst>
          </p:cNvPr>
          <p:cNvSpPr/>
          <p:nvPr/>
        </p:nvSpPr>
        <p:spPr>
          <a:xfrm>
            <a:off x="828389" y="695980"/>
            <a:ext cx="4977645" cy="646331"/>
          </a:xfrm>
          <a:prstGeom prst="rect">
            <a:avLst/>
          </a:prstGeom>
        </p:spPr>
        <p:txBody>
          <a:bodyPr wrap="none">
            <a:spAutoFit/>
          </a:bodyPr>
          <a:lstStyle/>
          <a:p>
            <a:r>
              <a:rPr lang="en-US" sz="3600" b="1" dirty="0">
                <a:solidFill>
                  <a:srgbClr val="24292E"/>
                </a:solidFill>
              </a:rPr>
              <a:t>PULP-NN Library Build</a:t>
            </a:r>
          </a:p>
        </p:txBody>
      </p:sp>
      <p:sp>
        <p:nvSpPr>
          <p:cNvPr id="4" name="矩形 3">
            <a:extLst>
              <a:ext uri="{FF2B5EF4-FFF2-40B4-BE49-F238E27FC236}">
                <a16:creationId xmlns:a16="http://schemas.microsoft.com/office/drawing/2014/main" id="{1009AC5E-2A65-468D-98D5-D18FB6A08D5B}"/>
              </a:ext>
            </a:extLst>
          </p:cNvPr>
          <p:cNvSpPr/>
          <p:nvPr/>
        </p:nvSpPr>
        <p:spPr>
          <a:xfrm>
            <a:off x="1102591" y="1368559"/>
            <a:ext cx="2763898" cy="738664"/>
          </a:xfrm>
          <a:prstGeom prst="rect">
            <a:avLst/>
          </a:prstGeom>
        </p:spPr>
        <p:txBody>
          <a:bodyPr wrap="none">
            <a:spAutoFit/>
          </a:bodyPr>
          <a:lstStyle/>
          <a:p>
            <a:r>
              <a:rPr lang="en-US" sz="2400" b="1" dirty="0">
                <a:solidFill>
                  <a:srgbClr val="24292E"/>
                </a:solidFill>
              </a:rPr>
              <a:t>1. Get the sources </a:t>
            </a:r>
          </a:p>
          <a:p>
            <a:pPr lvl="1"/>
            <a:endParaRPr lang="en-US" b="1" i="0" dirty="0">
              <a:solidFill>
                <a:srgbClr val="24292E"/>
              </a:solidFill>
              <a:effectLst/>
              <a:latin typeface="-apple-system"/>
            </a:endParaRPr>
          </a:p>
        </p:txBody>
      </p:sp>
      <p:sp>
        <p:nvSpPr>
          <p:cNvPr id="6" name="矩形 5">
            <a:extLst>
              <a:ext uri="{FF2B5EF4-FFF2-40B4-BE49-F238E27FC236}">
                <a16:creationId xmlns:a16="http://schemas.microsoft.com/office/drawing/2014/main" id="{97EF224C-6680-4CB7-8A03-411F993B2E81}"/>
              </a:ext>
            </a:extLst>
          </p:cNvPr>
          <p:cNvSpPr/>
          <p:nvPr/>
        </p:nvSpPr>
        <p:spPr>
          <a:xfrm>
            <a:off x="1102591" y="2107223"/>
            <a:ext cx="5262979" cy="1200329"/>
          </a:xfrm>
          <a:prstGeom prst="rect">
            <a:avLst/>
          </a:prstGeom>
        </p:spPr>
        <p:txBody>
          <a:bodyPr wrap="none">
            <a:spAutoFit/>
          </a:bodyPr>
          <a:lstStyle/>
          <a:p>
            <a:endParaRPr lang="en-US" sz="2400" b="1" dirty="0">
              <a:solidFill>
                <a:srgbClr val="24292E"/>
              </a:solidFill>
            </a:endParaRPr>
          </a:p>
          <a:p>
            <a:r>
              <a:rPr lang="en-US" sz="2400" b="1" dirty="0">
                <a:solidFill>
                  <a:srgbClr val="24292E"/>
                </a:solidFill>
              </a:rPr>
              <a:t>2. Set the environment and make it  </a:t>
            </a:r>
          </a:p>
          <a:p>
            <a:endParaRPr lang="en-US" sz="2400" b="1" i="0" dirty="0">
              <a:solidFill>
                <a:srgbClr val="24292E"/>
              </a:solidFill>
              <a:effectLst/>
            </a:endParaRPr>
          </a:p>
        </p:txBody>
      </p:sp>
      <p:sp>
        <p:nvSpPr>
          <p:cNvPr id="10" name="Rectangle 2">
            <a:extLst>
              <a:ext uri="{FF2B5EF4-FFF2-40B4-BE49-F238E27FC236}">
                <a16:creationId xmlns:a16="http://schemas.microsoft.com/office/drawing/2014/main" id="{06560F1E-F591-422E-9AEB-A37F6A74F457}"/>
              </a:ext>
            </a:extLst>
          </p:cNvPr>
          <p:cNvSpPr>
            <a:spLocks noChangeArrowheads="1"/>
          </p:cNvSpPr>
          <p:nvPr/>
        </p:nvSpPr>
        <p:spPr bwMode="auto">
          <a:xfrm>
            <a:off x="1518670" y="1939687"/>
            <a:ext cx="8717960"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lang="en-US" altLang="en-US" dirty="0">
                <a:solidFill>
                  <a:srgbClr val="24292E"/>
                </a:solidFill>
                <a:latin typeface="Arial Unicode MS"/>
              </a:rPr>
              <a:t>$ git clone https://github.com/pulp-platform/pulp-nn </a:t>
            </a:r>
          </a:p>
        </p:txBody>
      </p:sp>
      <p:sp>
        <p:nvSpPr>
          <p:cNvPr id="13" name="Rectangle 1">
            <a:extLst>
              <a:ext uri="{FF2B5EF4-FFF2-40B4-BE49-F238E27FC236}">
                <a16:creationId xmlns:a16="http://schemas.microsoft.com/office/drawing/2014/main" id="{6E5AA401-51D9-4ECA-88EB-FC9491FB21C5}"/>
              </a:ext>
            </a:extLst>
          </p:cNvPr>
          <p:cNvSpPr>
            <a:spLocks noChangeArrowheads="1"/>
          </p:cNvSpPr>
          <p:nvPr/>
        </p:nvSpPr>
        <p:spPr bwMode="auto">
          <a:xfrm>
            <a:off x="1518670" y="2955350"/>
            <a:ext cx="7223548" cy="4062651"/>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eaLnBrk="0" fontAlgn="base" hangingPunct="0">
              <a:spcBef>
                <a:spcPct val="0"/>
              </a:spcBef>
              <a:spcAft>
                <a:spcPct val="0"/>
              </a:spcAft>
            </a:pPr>
            <a:r>
              <a:rPr lang="en-US" altLang="en-US" sz="1400" dirty="0">
                <a:solidFill>
                  <a:srgbClr val="24292E"/>
                </a:solidFill>
              </a:rPr>
              <a:t>$ export PULP_SDK_HOME=&lt;absolute path to the pulp-</a:t>
            </a:r>
            <a:r>
              <a:rPr lang="en-US" altLang="en-US" sz="1400" dirty="0" err="1">
                <a:solidFill>
                  <a:srgbClr val="24292E"/>
                </a:solidFill>
              </a:rPr>
              <a:t>sdk</a:t>
            </a:r>
            <a:r>
              <a:rPr lang="en-US" altLang="en-US" sz="1400" dirty="0">
                <a:solidFill>
                  <a:srgbClr val="24292E"/>
                </a:solidFill>
              </a:rPr>
              <a:t> folder&gt; </a:t>
            </a:r>
          </a:p>
          <a:p>
            <a:pPr lvl="0" eaLnBrk="0" fontAlgn="base" hangingPunct="0">
              <a:spcBef>
                <a:spcPct val="0"/>
              </a:spcBef>
              <a:spcAft>
                <a:spcPct val="0"/>
              </a:spcAft>
            </a:pPr>
            <a:r>
              <a:rPr lang="en-US" altLang="en-US" sz="1400" dirty="0">
                <a:solidFill>
                  <a:srgbClr val="FF0000"/>
                </a:solidFill>
              </a:rPr>
              <a:t>Then make a </a:t>
            </a:r>
            <a:r>
              <a:rPr lang="en-US" altLang="en-US" sz="1400" dirty="0" err="1">
                <a:solidFill>
                  <a:srgbClr val="FF0000"/>
                </a:solidFill>
              </a:rPr>
              <a:t>Makefile</a:t>
            </a:r>
            <a:r>
              <a:rPr lang="en-US" altLang="en-US" sz="1400" dirty="0">
                <a:solidFill>
                  <a:srgbClr val="FF0000"/>
                </a:solidFill>
              </a:rPr>
              <a:t> with the contents below</a:t>
            </a:r>
          </a:p>
          <a:p>
            <a:pPr lvl="1" eaLnBrk="0" fontAlgn="base" hangingPunct="0">
              <a:spcBef>
                <a:spcPct val="0"/>
              </a:spcBef>
              <a:spcAft>
                <a:spcPct val="0"/>
              </a:spcAft>
            </a:pPr>
            <a:r>
              <a:rPr lang="en-US" sz="1400" dirty="0">
                <a:solidFill>
                  <a:srgbClr val="24292E"/>
                </a:solidFill>
              </a:rPr>
              <a:t>PULP_APP = Main  </a:t>
            </a:r>
            <a:r>
              <a:rPr lang="en-US" sz="1400" dirty="0">
                <a:solidFill>
                  <a:srgbClr val="00B050"/>
                </a:solidFill>
              </a:rPr>
              <a:t>//The name of your application</a:t>
            </a:r>
          </a:p>
          <a:p>
            <a:pPr lvl="1" eaLnBrk="0" fontAlgn="base" hangingPunct="0">
              <a:spcBef>
                <a:spcPct val="0"/>
              </a:spcBef>
              <a:spcAft>
                <a:spcPct val="0"/>
              </a:spcAft>
            </a:pPr>
            <a:r>
              <a:rPr lang="en-US" sz="1400" dirty="0">
                <a:solidFill>
                  <a:srgbClr val="24292E"/>
                </a:solidFill>
              </a:rPr>
              <a:t>PULP_APP_FC_SRCS = cifar10_main.c </a:t>
            </a:r>
            <a:r>
              <a:rPr lang="en-US" sz="1400" dirty="0">
                <a:solidFill>
                  <a:srgbClr val="00B050"/>
                </a:solidFill>
              </a:rPr>
              <a:t>//The name of your main function</a:t>
            </a:r>
          </a:p>
          <a:p>
            <a:pPr lvl="1" eaLnBrk="0" fontAlgn="base" hangingPunct="0">
              <a:spcBef>
                <a:spcPct val="0"/>
              </a:spcBef>
              <a:spcAft>
                <a:spcPct val="0"/>
              </a:spcAft>
            </a:pPr>
            <a:r>
              <a:rPr lang="en-US" sz="1400" dirty="0">
                <a:solidFill>
                  <a:srgbClr val="24292E"/>
                </a:solidFill>
              </a:rPr>
              <a:t>PULP_APP_CL_OMP_SRCS = pulp_nn_cifar10.c </a:t>
            </a:r>
            <a:r>
              <a:rPr lang="en-US" sz="1400" dirty="0">
                <a:solidFill>
                  <a:srgbClr val="00B050"/>
                </a:solidFill>
              </a:rPr>
              <a:t>//The name of the file use the pulp-</a:t>
            </a:r>
            <a:r>
              <a:rPr lang="en-US" sz="1400" dirty="0" err="1">
                <a:solidFill>
                  <a:srgbClr val="00B050"/>
                </a:solidFill>
              </a:rPr>
              <a:t>nn</a:t>
            </a:r>
            <a:r>
              <a:rPr lang="en-US" sz="1400" dirty="0">
                <a:solidFill>
                  <a:srgbClr val="00B050"/>
                </a:solidFill>
              </a:rPr>
              <a:t> library</a:t>
            </a:r>
          </a:p>
          <a:p>
            <a:pPr lvl="1" eaLnBrk="0" fontAlgn="base" hangingPunct="0">
              <a:spcBef>
                <a:spcPct val="0"/>
              </a:spcBef>
              <a:spcAft>
                <a:spcPct val="0"/>
              </a:spcAft>
            </a:pPr>
            <a:r>
              <a:rPr lang="en-US" sz="1400" dirty="0">
                <a:solidFill>
                  <a:srgbClr val="24292E"/>
                </a:solidFill>
              </a:rPr>
              <a:t>PULP_APP_CL_OMP_SRCS += $(wildcard ./../../kernels/*.c) </a:t>
            </a:r>
            <a:r>
              <a:rPr lang="en-US" sz="1400" dirty="0">
                <a:solidFill>
                  <a:srgbClr val="00B050"/>
                </a:solidFill>
              </a:rPr>
              <a:t>//The path of the function’s kernels</a:t>
            </a:r>
            <a:endParaRPr lang="en-US" sz="1400" dirty="0">
              <a:solidFill>
                <a:srgbClr val="24292E"/>
              </a:solidFill>
            </a:endParaRPr>
          </a:p>
          <a:p>
            <a:pPr lvl="1" fontAlgn="t"/>
            <a:r>
              <a:rPr lang="en-US" sz="1400" dirty="0">
                <a:solidFill>
                  <a:srgbClr val="00B050"/>
                </a:solidFill>
              </a:rPr>
              <a:t>//use the below parameters directly</a:t>
            </a:r>
          </a:p>
          <a:p>
            <a:pPr lvl="1" fontAlgn="t"/>
            <a:r>
              <a:rPr lang="en-US" sz="1400" dirty="0" err="1">
                <a:solidFill>
                  <a:srgbClr val="24292E"/>
                </a:solidFill>
              </a:rPr>
              <a:t>ifeq</a:t>
            </a:r>
            <a:r>
              <a:rPr lang="en-US" sz="1400" dirty="0">
                <a:solidFill>
                  <a:srgbClr val="24292E"/>
                </a:solidFill>
              </a:rPr>
              <a:t> ($(prof),1)</a:t>
            </a:r>
          </a:p>
          <a:p>
            <a:pPr lvl="1" fontAlgn="t"/>
            <a:r>
              <a:rPr lang="en-US" sz="1400" dirty="0">
                <a:solidFill>
                  <a:srgbClr val="24292E"/>
                </a:solidFill>
              </a:rPr>
              <a:t>PULP_CFLAGS = -DPROFILING</a:t>
            </a:r>
          </a:p>
          <a:p>
            <a:pPr lvl="1" fontAlgn="t"/>
            <a:r>
              <a:rPr lang="en-US" sz="1400" dirty="0">
                <a:solidFill>
                  <a:srgbClr val="24292E"/>
                </a:solidFill>
              </a:rPr>
              <a:t>Endif</a:t>
            </a:r>
          </a:p>
          <a:p>
            <a:pPr lvl="1" fontAlgn="t"/>
            <a:r>
              <a:rPr lang="en-US" sz="1400" dirty="0" err="1">
                <a:solidFill>
                  <a:srgbClr val="24292E"/>
                </a:solidFill>
              </a:rPr>
              <a:t>ifeq</a:t>
            </a:r>
            <a:r>
              <a:rPr lang="en-US" sz="1400" dirty="0">
                <a:solidFill>
                  <a:srgbClr val="24292E"/>
                </a:solidFill>
              </a:rPr>
              <a:t> ($(check),1)</a:t>
            </a:r>
          </a:p>
          <a:p>
            <a:pPr lvl="1" fontAlgn="t"/>
            <a:r>
              <a:rPr lang="en-US" sz="1400" dirty="0">
                <a:solidFill>
                  <a:srgbClr val="24292E"/>
                </a:solidFill>
              </a:rPr>
              <a:t>PULP_CFLAGS += -DCHECKLAYER</a:t>
            </a:r>
          </a:p>
          <a:p>
            <a:pPr lvl="1" fontAlgn="t"/>
            <a:r>
              <a:rPr lang="en-US" sz="1400" dirty="0">
                <a:solidFill>
                  <a:srgbClr val="24292E"/>
                </a:solidFill>
              </a:rPr>
              <a:t>endif</a:t>
            </a:r>
          </a:p>
          <a:p>
            <a:pPr lvl="1" eaLnBrk="0" fontAlgn="base" hangingPunct="0">
              <a:spcBef>
                <a:spcPct val="0"/>
              </a:spcBef>
              <a:spcAft>
                <a:spcPct val="0"/>
              </a:spcAft>
            </a:pPr>
            <a:r>
              <a:rPr lang="pt-BR" sz="1400" dirty="0">
                <a:solidFill>
                  <a:srgbClr val="24292E"/>
                </a:solidFill>
              </a:rPr>
              <a:t>PULP_CFLAGS += -DNUM_CORES=8 -O3 -Iinc -w</a:t>
            </a:r>
            <a:endParaRPr lang="en-US" sz="1400" dirty="0">
              <a:solidFill>
                <a:srgbClr val="24292E"/>
              </a:solidFill>
            </a:endParaRPr>
          </a:p>
          <a:p>
            <a:pPr lvl="1" eaLnBrk="0" fontAlgn="base" hangingPunct="0">
              <a:spcBef>
                <a:spcPct val="0"/>
              </a:spcBef>
              <a:spcAft>
                <a:spcPct val="0"/>
              </a:spcAft>
            </a:pPr>
            <a:r>
              <a:rPr lang="en-US" sz="1400" dirty="0">
                <a:solidFill>
                  <a:srgbClr val="24292E"/>
                </a:solidFill>
              </a:rPr>
              <a:t>PULP_LDFLAGS = -</a:t>
            </a:r>
            <a:r>
              <a:rPr lang="en-US" sz="1400" dirty="0" err="1">
                <a:solidFill>
                  <a:srgbClr val="24292E"/>
                </a:solidFill>
              </a:rPr>
              <a:t>lm</a:t>
            </a:r>
            <a:r>
              <a:rPr lang="en-US" sz="1400" dirty="0">
                <a:solidFill>
                  <a:srgbClr val="24292E"/>
                </a:solidFill>
              </a:rPr>
              <a:t> </a:t>
            </a:r>
          </a:p>
          <a:p>
            <a:pPr lvl="1" eaLnBrk="0" fontAlgn="base" hangingPunct="0">
              <a:spcBef>
                <a:spcPct val="0"/>
              </a:spcBef>
              <a:spcAft>
                <a:spcPct val="0"/>
              </a:spcAft>
            </a:pPr>
            <a:r>
              <a:rPr lang="en-US" sz="1400" dirty="0">
                <a:solidFill>
                  <a:srgbClr val="24292E"/>
                </a:solidFill>
              </a:rPr>
              <a:t>include $(PULP_SDK_HOME)/install/rules/pulp_rt.mk</a:t>
            </a:r>
          </a:p>
          <a:p>
            <a:pPr lvl="0" eaLnBrk="0" fontAlgn="base" hangingPunct="0">
              <a:spcBef>
                <a:spcPct val="0"/>
              </a:spcBef>
              <a:spcAft>
                <a:spcPct val="0"/>
              </a:spcAft>
            </a:pPr>
            <a:endParaRPr lang="en-US" altLang="en-US" sz="1200" b="1" dirty="0">
              <a:solidFill>
                <a:srgbClr val="24292E"/>
              </a:solidFill>
              <a:latin typeface="Arial Unicode MS"/>
            </a:endParaRPr>
          </a:p>
        </p:txBody>
      </p:sp>
    </p:spTree>
    <p:extLst>
      <p:ext uri="{BB962C8B-B14F-4D97-AF65-F5344CB8AC3E}">
        <p14:creationId xmlns:p14="http://schemas.microsoft.com/office/powerpoint/2010/main" val="3008668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4C95232-8FE8-4A06-B112-2B04D1863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0194" cy="6859016"/>
          </a:xfrm>
          <a:prstGeom prst="rect">
            <a:avLst/>
          </a:prstGeom>
        </p:spPr>
      </p:pic>
      <p:sp>
        <p:nvSpPr>
          <p:cNvPr id="6" name="Title 1">
            <a:extLst>
              <a:ext uri="{FF2B5EF4-FFF2-40B4-BE49-F238E27FC236}">
                <a16:creationId xmlns:a16="http://schemas.microsoft.com/office/drawing/2014/main" id="{11158C78-4411-4507-9638-896424C9448E}"/>
              </a:ext>
            </a:extLst>
          </p:cNvPr>
          <p:cNvSpPr txBox="1">
            <a:spLocks/>
          </p:cNvSpPr>
          <p:nvPr/>
        </p:nvSpPr>
        <p:spPr>
          <a:xfrm>
            <a:off x="482890" y="641479"/>
            <a:ext cx="12431252" cy="610546"/>
          </a:xfrm>
          <a:prstGeom prst="rect">
            <a:avLst/>
          </a:prstGeom>
        </p:spPr>
        <p:txBody>
          <a:bodyPr/>
          <a:lstStyle>
            <a:lvl1pPr marL="119063" indent="-119063" algn="l" rtl="0" eaLnBrk="0" fontAlgn="base" hangingPunct="0">
              <a:spcBef>
                <a:spcPct val="0"/>
              </a:spcBef>
              <a:spcAft>
                <a:spcPct val="0"/>
              </a:spcAft>
              <a:defRPr sz="3200" b="1" u="none">
                <a:solidFill>
                  <a:srgbClr val="000000"/>
                </a:solidFill>
                <a:latin typeface="Calibri" pitchFamily="34" charset="0"/>
                <a:ea typeface="Calibri" pitchFamily="34" charset="0"/>
                <a:cs typeface="Calibri" pitchFamily="34" charset="0"/>
              </a:defRPr>
            </a:lvl1pPr>
            <a:lvl2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2pPr>
            <a:lvl3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3pPr>
            <a:lvl4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4pPr>
            <a:lvl5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5pPr>
            <a:lvl6pPr marL="576263" algn="l" rtl="0" eaLnBrk="0" fontAlgn="base" hangingPunct="0">
              <a:spcBef>
                <a:spcPct val="0"/>
              </a:spcBef>
              <a:spcAft>
                <a:spcPct val="0"/>
              </a:spcAft>
              <a:defRPr sz="3200" b="1" u="sng">
                <a:solidFill>
                  <a:srgbClr val="000066"/>
                </a:solidFill>
                <a:latin typeface="Arial" pitchFamily="34" charset="0"/>
              </a:defRPr>
            </a:lvl6pPr>
            <a:lvl7pPr marL="1033463" algn="l" rtl="0" eaLnBrk="0" fontAlgn="base" hangingPunct="0">
              <a:spcBef>
                <a:spcPct val="0"/>
              </a:spcBef>
              <a:spcAft>
                <a:spcPct val="0"/>
              </a:spcAft>
              <a:defRPr sz="3200" b="1" u="sng">
                <a:solidFill>
                  <a:srgbClr val="000066"/>
                </a:solidFill>
                <a:latin typeface="Arial" pitchFamily="34" charset="0"/>
              </a:defRPr>
            </a:lvl7pPr>
            <a:lvl8pPr marL="1490663" algn="l" rtl="0" eaLnBrk="0" fontAlgn="base" hangingPunct="0">
              <a:spcBef>
                <a:spcPct val="0"/>
              </a:spcBef>
              <a:spcAft>
                <a:spcPct val="0"/>
              </a:spcAft>
              <a:defRPr sz="3200" b="1" u="sng">
                <a:solidFill>
                  <a:srgbClr val="000066"/>
                </a:solidFill>
                <a:latin typeface="Arial" pitchFamily="34" charset="0"/>
              </a:defRPr>
            </a:lvl8pPr>
            <a:lvl9pPr marL="1947863" algn="l" rtl="0" eaLnBrk="0" fontAlgn="base" hangingPunct="0">
              <a:spcBef>
                <a:spcPct val="0"/>
              </a:spcBef>
              <a:spcAft>
                <a:spcPct val="0"/>
              </a:spcAft>
              <a:defRPr sz="3200" b="1" u="sng">
                <a:solidFill>
                  <a:srgbClr val="000066"/>
                </a:solidFill>
                <a:latin typeface="Arial" pitchFamily="34" charset="0"/>
              </a:defRPr>
            </a:lvl9pPr>
          </a:lstStyle>
          <a:p>
            <a:pPr marL="119063" marR="0" lvl="0" indent="-119063" algn="l" defTabSz="914400" rtl="0" eaLnBrk="0" fontAlgn="base" latinLnBrk="0" hangingPunct="0">
              <a:lnSpc>
                <a:spcPct val="100000"/>
              </a:lnSpc>
              <a:spcBef>
                <a:spcPct val="0"/>
              </a:spcBef>
              <a:spcAft>
                <a:spcPct val="0"/>
              </a:spcAft>
              <a:buClrTx/>
              <a:buSzTx/>
              <a:buFontTx/>
              <a:buNone/>
              <a:tabLst/>
              <a:defRPr/>
            </a:pPr>
            <a:r>
              <a:rPr lang="en-US" altLang="zh-CN" sz="3600" kern="0" dirty="0">
                <a:latin typeface="等线" panose="02010600030101010101" pitchFamily="2" charset="-122"/>
                <a:ea typeface="等线" panose="02010600030101010101" pitchFamily="2" charset="-122"/>
              </a:rPr>
              <a:t>Preliminary Test</a:t>
            </a:r>
            <a:endParaRPr kumimoji="0" lang="en-US" altLang="zh-CN" sz="3600" b="1" i="0" u="none" strike="noStrike" kern="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endParaRPr>
          </a:p>
        </p:txBody>
      </p:sp>
      <p:sp>
        <p:nvSpPr>
          <p:cNvPr id="7" name="文本框 6">
            <a:extLst>
              <a:ext uri="{FF2B5EF4-FFF2-40B4-BE49-F238E27FC236}">
                <a16:creationId xmlns:a16="http://schemas.microsoft.com/office/drawing/2014/main" id="{F813478B-A939-4BBC-9CB5-AED26B8197D4}"/>
              </a:ext>
            </a:extLst>
          </p:cNvPr>
          <p:cNvSpPr txBox="1"/>
          <p:nvPr/>
        </p:nvSpPr>
        <p:spPr bwMode="auto">
          <a:xfrm>
            <a:off x="482890" y="1478005"/>
            <a:ext cx="6606937" cy="830997"/>
          </a:xfrm>
          <a:prstGeom prst="rect">
            <a:avLst/>
          </a:prstGeom>
          <a:noFill/>
          <a:ln>
            <a:noFill/>
          </a:ln>
          <a:extLst>
            <a:ext uri="{909E8E84-426E-40dd-AFC4-6F175D3DCCD1}">
              <a14:hiddenFill xmlns="" xmlns:a14="http://schemas.microsoft.com/office/drawing/2010/main" xmlns:mc="http://schemas.openxmlformats.org/markup-compatibility/2006">
                <a:solidFill>
                  <a:srgbClr val="FFFFFF"/>
                </a:solidFill>
              </a14:hiddenFill>
            </a:ext>
            <a:ext uri="{91240B29-F687-4f45-9708-019B960494DF}">
              <a14:hiddenLine xmlns="" xmlns:a14="http://schemas.microsoft.com/office/drawing/2010/main" xmlns:mc="http://schemas.openxmlformats.org/markup-compatibility/2006"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endParaRPr lang="en-US" altLang="zh-CN" sz="2400" b="1" dirty="0">
              <a:latin typeface="微软雅黑" panose="020B0503020204020204" pitchFamily="34" charset="-122"/>
              <a:ea typeface="微软雅黑" panose="020B0503020204020204" pitchFamily="34" charset="-122"/>
            </a:endParaRPr>
          </a:p>
          <a:p>
            <a:endParaRPr lang="zh-CN" altLang="en-US" sz="2400" dirty="0">
              <a:latin typeface="等线" panose="02010600030101010101" pitchFamily="2" charset="-122"/>
              <a:ea typeface="等线" panose="02010600030101010101" pitchFamily="2" charset="-122"/>
            </a:endParaRPr>
          </a:p>
        </p:txBody>
      </p:sp>
      <p:sp>
        <p:nvSpPr>
          <p:cNvPr id="94" name="文本框 93">
            <a:extLst>
              <a:ext uri="{FF2B5EF4-FFF2-40B4-BE49-F238E27FC236}">
                <a16:creationId xmlns:a16="http://schemas.microsoft.com/office/drawing/2014/main" id="{DF1EB3A9-871B-4587-95F3-FCC5FC516560}"/>
              </a:ext>
            </a:extLst>
          </p:cNvPr>
          <p:cNvSpPr txBox="1"/>
          <p:nvPr/>
        </p:nvSpPr>
        <p:spPr bwMode="auto">
          <a:xfrm>
            <a:off x="482890" y="1266990"/>
            <a:ext cx="10678596" cy="830997"/>
          </a:xfrm>
          <a:prstGeom prst="rect">
            <a:avLst/>
          </a:prstGeom>
          <a:noFill/>
          <a:ln>
            <a:noFill/>
          </a:ln>
          <a:extLst>
            <a:ext uri="{909E8E84-426E-40dd-AFC4-6F175D3DCCD1}">
              <a14:hiddenFill xmlns="" xmlns:a14="http://schemas.microsoft.com/office/drawing/2010/main" xmlns:mc="http://schemas.openxmlformats.org/markup-compatibility/2006">
                <a:solidFill>
                  <a:srgbClr val="FFFFFF"/>
                </a:solidFill>
              </a14:hiddenFill>
            </a:ext>
            <a:ext uri="{91240B29-F687-4f45-9708-019B960494DF}">
              <a14:hiddenLine xmlns="" xmlns:a14="http://schemas.microsoft.com/office/drawing/2010/main" xmlns:mc="http://schemas.openxmlformats.org/markup-compatibility/2006"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r>
              <a:rPr lang="en-US" altLang="zh-CN" sz="2400" dirty="0">
                <a:latin typeface="等线" panose="02010600030101010101" pitchFamily="2" charset="-122"/>
                <a:ea typeface="等线" panose="02010600030101010101" pitchFamily="2" charset="-122"/>
              </a:rPr>
              <a:t>Input: a image </a:t>
            </a:r>
          </a:p>
          <a:p>
            <a:r>
              <a:rPr lang="en-US" altLang="zh-CN" sz="2400" dirty="0">
                <a:latin typeface="等线" panose="02010600030101010101" pitchFamily="2" charset="-122"/>
                <a:ea typeface="等线" panose="02010600030101010101" pitchFamily="2" charset="-122"/>
              </a:rPr>
              <a:t>Output: the category information</a:t>
            </a:r>
          </a:p>
        </p:txBody>
      </p:sp>
      <p:pic>
        <p:nvPicPr>
          <p:cNvPr id="3" name="图片 2">
            <a:extLst>
              <a:ext uri="{FF2B5EF4-FFF2-40B4-BE49-F238E27FC236}">
                <a16:creationId xmlns:a16="http://schemas.microsoft.com/office/drawing/2014/main" id="{F5DBA3EB-133C-453C-837F-C8C9C5F347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9625" y="2309002"/>
            <a:ext cx="9265126" cy="3683189"/>
          </a:xfrm>
          <a:prstGeom prst="rect">
            <a:avLst/>
          </a:prstGeom>
        </p:spPr>
      </p:pic>
    </p:spTree>
    <p:extLst>
      <p:ext uri="{BB962C8B-B14F-4D97-AF65-F5344CB8AC3E}">
        <p14:creationId xmlns:p14="http://schemas.microsoft.com/office/powerpoint/2010/main" val="1589270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908D6B1-2664-4AD0-81C8-EAC30D8640B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016"/>
            <a:ext cx="12190194" cy="6859015"/>
          </a:xfrm>
          <a:prstGeom prst="rect">
            <a:avLst/>
          </a:prstGeom>
        </p:spPr>
      </p:pic>
      <p:sp>
        <p:nvSpPr>
          <p:cNvPr id="6" name="文本框 5">
            <a:extLst>
              <a:ext uri="{FF2B5EF4-FFF2-40B4-BE49-F238E27FC236}">
                <a16:creationId xmlns:a16="http://schemas.microsoft.com/office/drawing/2014/main" id="{547D04C7-D9D8-4BAC-9B25-105E8F720536}"/>
              </a:ext>
            </a:extLst>
          </p:cNvPr>
          <p:cNvSpPr txBox="1"/>
          <p:nvPr/>
        </p:nvSpPr>
        <p:spPr>
          <a:xfrm>
            <a:off x="2668293" y="2735993"/>
            <a:ext cx="6853607" cy="1384995"/>
          </a:xfrm>
          <a:prstGeom prst="rect">
            <a:avLst/>
          </a:prstGeom>
          <a:noFill/>
        </p:spPr>
        <p:txBody>
          <a:bodyPr wrap="square" rtlCol="0">
            <a:spAutoFit/>
          </a:bodyPr>
          <a:lstStyle/>
          <a:p>
            <a:r>
              <a:rPr lang="en-US" altLang="zh-CN" sz="4400" b="1" dirty="0">
                <a:latin typeface="Times New Roman" panose="02020603050405020304" pitchFamily="18" charset="0"/>
                <a:ea typeface="等线" panose="02010600030101010101" pitchFamily="2" charset="-122"/>
                <a:cs typeface="Times New Roman" panose="02020603050405020304" pitchFamily="18" charset="0"/>
              </a:rPr>
              <a:t>3. PULP Platform in FPGA </a:t>
            </a:r>
          </a:p>
          <a:p>
            <a:pPr algn="ctr"/>
            <a:r>
              <a:rPr lang="en-US" altLang="zh-CN" sz="4000"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7526603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4C95232-8FE8-4A06-B112-2B04D1863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0194" cy="6859016"/>
          </a:xfrm>
          <a:prstGeom prst="rect">
            <a:avLst/>
          </a:prstGeom>
        </p:spPr>
      </p:pic>
      <p:sp>
        <p:nvSpPr>
          <p:cNvPr id="6" name="Title 1">
            <a:extLst>
              <a:ext uri="{FF2B5EF4-FFF2-40B4-BE49-F238E27FC236}">
                <a16:creationId xmlns:a16="http://schemas.microsoft.com/office/drawing/2014/main" id="{11158C78-4411-4507-9638-896424C9448E}"/>
              </a:ext>
            </a:extLst>
          </p:cNvPr>
          <p:cNvSpPr txBox="1">
            <a:spLocks/>
          </p:cNvSpPr>
          <p:nvPr/>
        </p:nvSpPr>
        <p:spPr>
          <a:xfrm>
            <a:off x="482890" y="641479"/>
            <a:ext cx="12431252" cy="610546"/>
          </a:xfrm>
          <a:prstGeom prst="rect">
            <a:avLst/>
          </a:prstGeom>
        </p:spPr>
        <p:txBody>
          <a:bodyPr/>
          <a:lstStyle>
            <a:lvl1pPr marL="119063" indent="-119063" algn="l" rtl="0" eaLnBrk="0" fontAlgn="base" hangingPunct="0">
              <a:spcBef>
                <a:spcPct val="0"/>
              </a:spcBef>
              <a:spcAft>
                <a:spcPct val="0"/>
              </a:spcAft>
              <a:defRPr sz="3200" b="1" u="none">
                <a:solidFill>
                  <a:srgbClr val="000000"/>
                </a:solidFill>
                <a:latin typeface="Calibri" pitchFamily="34" charset="0"/>
                <a:ea typeface="Calibri" pitchFamily="34" charset="0"/>
                <a:cs typeface="Calibri" pitchFamily="34" charset="0"/>
              </a:defRPr>
            </a:lvl1pPr>
            <a:lvl2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2pPr>
            <a:lvl3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3pPr>
            <a:lvl4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4pPr>
            <a:lvl5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5pPr>
            <a:lvl6pPr marL="576263" algn="l" rtl="0" eaLnBrk="0" fontAlgn="base" hangingPunct="0">
              <a:spcBef>
                <a:spcPct val="0"/>
              </a:spcBef>
              <a:spcAft>
                <a:spcPct val="0"/>
              </a:spcAft>
              <a:defRPr sz="3200" b="1" u="sng">
                <a:solidFill>
                  <a:srgbClr val="000066"/>
                </a:solidFill>
                <a:latin typeface="Arial" pitchFamily="34" charset="0"/>
              </a:defRPr>
            </a:lvl6pPr>
            <a:lvl7pPr marL="1033463" algn="l" rtl="0" eaLnBrk="0" fontAlgn="base" hangingPunct="0">
              <a:spcBef>
                <a:spcPct val="0"/>
              </a:spcBef>
              <a:spcAft>
                <a:spcPct val="0"/>
              </a:spcAft>
              <a:defRPr sz="3200" b="1" u="sng">
                <a:solidFill>
                  <a:srgbClr val="000066"/>
                </a:solidFill>
                <a:latin typeface="Arial" pitchFamily="34" charset="0"/>
              </a:defRPr>
            </a:lvl7pPr>
            <a:lvl8pPr marL="1490663" algn="l" rtl="0" eaLnBrk="0" fontAlgn="base" hangingPunct="0">
              <a:spcBef>
                <a:spcPct val="0"/>
              </a:spcBef>
              <a:spcAft>
                <a:spcPct val="0"/>
              </a:spcAft>
              <a:defRPr sz="3200" b="1" u="sng">
                <a:solidFill>
                  <a:srgbClr val="000066"/>
                </a:solidFill>
                <a:latin typeface="Arial" pitchFamily="34" charset="0"/>
              </a:defRPr>
            </a:lvl8pPr>
            <a:lvl9pPr marL="1947863" algn="l" rtl="0" eaLnBrk="0" fontAlgn="base" hangingPunct="0">
              <a:spcBef>
                <a:spcPct val="0"/>
              </a:spcBef>
              <a:spcAft>
                <a:spcPct val="0"/>
              </a:spcAft>
              <a:defRPr sz="3200" b="1" u="sng">
                <a:solidFill>
                  <a:srgbClr val="000066"/>
                </a:solidFill>
                <a:latin typeface="Arial" pitchFamily="34" charset="0"/>
              </a:defRPr>
            </a:lvl9pPr>
          </a:lstStyle>
          <a:p>
            <a:pPr marL="119063" marR="0" lvl="0" indent="-119063" algn="l"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0" cap="none" spc="0" normalizeH="0" baseline="0" noProof="0" dirty="0">
                <a:ln>
                  <a:noFill/>
                </a:ln>
                <a:solidFill>
                  <a:srgbClr val="000000"/>
                </a:solidFill>
                <a:effectLst/>
                <a:uLnTx/>
                <a:uFillTx/>
                <a:latin typeface="等线" panose="02010600030101010101" pitchFamily="2" charset="-122"/>
                <a:ea typeface="等线" panose="02010600030101010101" pitchFamily="2" charset="-122"/>
              </a:rPr>
              <a:t>The FPGA Implementation of PULP</a:t>
            </a:r>
          </a:p>
        </p:txBody>
      </p:sp>
      <p:sp>
        <p:nvSpPr>
          <p:cNvPr id="7" name="文本框 6">
            <a:extLst>
              <a:ext uri="{FF2B5EF4-FFF2-40B4-BE49-F238E27FC236}">
                <a16:creationId xmlns:a16="http://schemas.microsoft.com/office/drawing/2014/main" id="{F813478B-A939-4BBC-9CB5-AED26B8197D4}"/>
              </a:ext>
            </a:extLst>
          </p:cNvPr>
          <p:cNvSpPr txBox="1"/>
          <p:nvPr/>
        </p:nvSpPr>
        <p:spPr bwMode="auto">
          <a:xfrm>
            <a:off x="482890" y="1889218"/>
            <a:ext cx="6606937" cy="830997"/>
          </a:xfrm>
          <a:prstGeom prst="rect">
            <a:avLst/>
          </a:prstGeom>
          <a:noFill/>
          <a:ln>
            <a:noFill/>
          </a:ln>
          <a:extLst>
            <a:ext uri="{909E8E84-426E-40dd-AFC4-6F175D3DCCD1}">
              <a14:hiddenFill xmlns="" xmlns:a14="http://schemas.microsoft.com/office/drawing/2010/main" xmlns:mc="http://schemas.openxmlformats.org/markup-compatibility/2006">
                <a:solidFill>
                  <a:srgbClr val="FFFFFF"/>
                </a:solidFill>
              </a14:hiddenFill>
            </a:ext>
            <a:ext uri="{91240B29-F687-4f45-9708-019B960494DF}">
              <a14:hiddenLine xmlns="" xmlns:a14="http://schemas.microsoft.com/office/drawing/2010/main" xmlns:mc="http://schemas.openxmlformats.org/markup-compatibility/2006"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endParaRPr lang="en-US" altLang="zh-CN" sz="2400" b="1" dirty="0">
              <a:latin typeface="微软雅黑" panose="020B0503020204020204" pitchFamily="34" charset="-122"/>
              <a:ea typeface="微软雅黑" panose="020B0503020204020204" pitchFamily="34" charset="-122"/>
            </a:endParaRPr>
          </a:p>
          <a:p>
            <a:endParaRPr lang="zh-CN" altLang="en-US" sz="2400" dirty="0">
              <a:latin typeface="等线" panose="02010600030101010101" pitchFamily="2" charset="-122"/>
              <a:ea typeface="等线" panose="02010600030101010101" pitchFamily="2" charset="-122"/>
            </a:endParaRPr>
          </a:p>
        </p:txBody>
      </p:sp>
      <p:sp>
        <p:nvSpPr>
          <p:cNvPr id="8" name="矩形 7">
            <a:extLst>
              <a:ext uri="{FF2B5EF4-FFF2-40B4-BE49-F238E27FC236}">
                <a16:creationId xmlns:a16="http://schemas.microsoft.com/office/drawing/2014/main" id="{E86D5C0E-BC80-427F-8808-6E751C24D5C8}"/>
              </a:ext>
            </a:extLst>
          </p:cNvPr>
          <p:cNvSpPr/>
          <p:nvPr/>
        </p:nvSpPr>
        <p:spPr>
          <a:xfrm>
            <a:off x="1102591" y="1368559"/>
            <a:ext cx="6195927" cy="738664"/>
          </a:xfrm>
          <a:prstGeom prst="rect">
            <a:avLst/>
          </a:prstGeom>
        </p:spPr>
        <p:txBody>
          <a:bodyPr wrap="none">
            <a:spAutoFit/>
          </a:bodyPr>
          <a:lstStyle/>
          <a:p>
            <a:r>
              <a:rPr lang="en-US" sz="2400" b="1" dirty="0">
                <a:solidFill>
                  <a:srgbClr val="24292E"/>
                </a:solidFill>
              </a:rPr>
              <a:t>PULP-NN’s implementation in </a:t>
            </a:r>
            <a:r>
              <a:rPr lang="en-US" sz="2400" b="1" dirty="0" err="1">
                <a:solidFill>
                  <a:srgbClr val="24292E"/>
                </a:solidFill>
              </a:rPr>
              <a:t>Vivado</a:t>
            </a:r>
            <a:r>
              <a:rPr lang="en-US" sz="2400" b="1" dirty="0">
                <a:solidFill>
                  <a:srgbClr val="24292E"/>
                </a:solidFill>
              </a:rPr>
              <a:t> SDK </a:t>
            </a:r>
          </a:p>
          <a:p>
            <a:pPr lvl="1"/>
            <a:endParaRPr lang="en-US" b="1" i="0" dirty="0">
              <a:solidFill>
                <a:srgbClr val="24292E"/>
              </a:solidFill>
              <a:effectLst/>
              <a:latin typeface="-apple-system"/>
            </a:endParaRPr>
          </a:p>
        </p:txBody>
      </p:sp>
      <p:pic>
        <p:nvPicPr>
          <p:cNvPr id="2" name="图片 1">
            <a:extLst>
              <a:ext uri="{FF2B5EF4-FFF2-40B4-BE49-F238E27FC236}">
                <a16:creationId xmlns:a16="http://schemas.microsoft.com/office/drawing/2014/main" id="{49560E64-839F-463E-83B1-4A3EFA5A28B4}"/>
              </a:ext>
            </a:extLst>
          </p:cNvPr>
          <p:cNvPicPr>
            <a:picLocks noChangeAspect="1"/>
          </p:cNvPicPr>
          <p:nvPr/>
        </p:nvPicPr>
        <p:blipFill>
          <a:blip r:embed="rId4"/>
          <a:stretch>
            <a:fillRect/>
          </a:stretch>
        </p:blipFill>
        <p:spPr>
          <a:xfrm>
            <a:off x="3072341" y="1889218"/>
            <a:ext cx="6045511" cy="4769095"/>
          </a:xfrm>
          <a:prstGeom prst="rect">
            <a:avLst/>
          </a:prstGeom>
        </p:spPr>
      </p:pic>
    </p:spTree>
    <p:extLst>
      <p:ext uri="{BB962C8B-B14F-4D97-AF65-F5344CB8AC3E}">
        <p14:creationId xmlns:p14="http://schemas.microsoft.com/office/powerpoint/2010/main" val="21588185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EE9CE19-E8EE-494B-831E-CEB5FEF1806C}"/>
              </a:ext>
            </a:extLst>
          </p:cNvPr>
          <p:cNvPicPr>
            <a:picLocks noChangeAspect="1"/>
          </p:cNvPicPr>
          <p:nvPr/>
        </p:nvPicPr>
        <p:blipFill>
          <a:blip r:embed="rId3"/>
          <a:stretch>
            <a:fillRect/>
          </a:stretch>
        </p:blipFill>
        <p:spPr>
          <a:xfrm>
            <a:off x="1856710" y="828279"/>
            <a:ext cx="8478580" cy="5201441"/>
          </a:xfrm>
          <a:prstGeom prst="rect">
            <a:avLst/>
          </a:prstGeom>
        </p:spPr>
      </p:pic>
    </p:spTree>
    <p:extLst>
      <p:ext uri="{BB962C8B-B14F-4D97-AF65-F5344CB8AC3E}">
        <p14:creationId xmlns:p14="http://schemas.microsoft.com/office/powerpoint/2010/main" val="2947796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ADD8D204-BBB9-4FEB-9BB4-A1149AC79FB9}"/>
              </a:ext>
            </a:extLst>
          </p:cNvPr>
          <p:cNvPicPr>
            <a:picLocks noChangeAspect="1"/>
          </p:cNvPicPr>
          <p:nvPr/>
        </p:nvPicPr>
        <p:blipFill>
          <a:blip r:embed="rId3"/>
          <a:stretch>
            <a:fillRect/>
          </a:stretch>
        </p:blipFill>
        <p:spPr>
          <a:xfrm>
            <a:off x="1492013" y="479273"/>
            <a:ext cx="9207973" cy="5899453"/>
          </a:xfrm>
          <a:prstGeom prst="rect">
            <a:avLst/>
          </a:prstGeom>
        </p:spPr>
      </p:pic>
    </p:spTree>
    <p:extLst>
      <p:ext uri="{BB962C8B-B14F-4D97-AF65-F5344CB8AC3E}">
        <p14:creationId xmlns:p14="http://schemas.microsoft.com/office/powerpoint/2010/main" val="2295519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BE9EB65-856D-4609-9E61-CD9BBC42DFE9}"/>
              </a:ext>
            </a:extLst>
          </p:cNvPr>
          <p:cNvPicPr>
            <a:picLocks noChangeAspect="1"/>
          </p:cNvPicPr>
          <p:nvPr/>
        </p:nvPicPr>
        <p:blipFill>
          <a:blip r:embed="rId3"/>
          <a:stretch>
            <a:fillRect/>
          </a:stretch>
        </p:blipFill>
        <p:spPr>
          <a:xfrm>
            <a:off x="1495188" y="0"/>
            <a:ext cx="9201623" cy="5943905"/>
          </a:xfrm>
          <a:prstGeom prst="rect">
            <a:avLst/>
          </a:prstGeom>
        </p:spPr>
      </p:pic>
      <p:pic>
        <p:nvPicPr>
          <p:cNvPr id="3" name="图片 2">
            <a:extLst>
              <a:ext uri="{FF2B5EF4-FFF2-40B4-BE49-F238E27FC236}">
                <a16:creationId xmlns:a16="http://schemas.microsoft.com/office/drawing/2014/main" id="{23A75175-CF31-4D15-80AB-1FFF87574895}"/>
              </a:ext>
            </a:extLst>
          </p:cNvPr>
          <p:cNvPicPr>
            <a:picLocks noChangeAspect="1"/>
          </p:cNvPicPr>
          <p:nvPr/>
        </p:nvPicPr>
        <p:blipFill>
          <a:blip r:embed="rId4"/>
          <a:stretch>
            <a:fillRect/>
          </a:stretch>
        </p:blipFill>
        <p:spPr>
          <a:xfrm>
            <a:off x="840221" y="5247006"/>
            <a:ext cx="10511555" cy="1610994"/>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墨迹 3">
                <a:extLst>
                  <a:ext uri="{FF2B5EF4-FFF2-40B4-BE49-F238E27FC236}">
                    <a16:creationId xmlns:a16="http://schemas.microsoft.com/office/drawing/2014/main" id="{4DA941EA-C950-48B9-AB6D-FF58563E9089}"/>
                  </a:ext>
                </a:extLst>
              </p14:cNvPr>
              <p14:cNvContentPartPr/>
              <p14:nvPr/>
            </p14:nvContentPartPr>
            <p14:xfrm>
              <a:off x="3823942" y="5760022"/>
              <a:ext cx="1298880" cy="541080"/>
            </p14:xfrm>
          </p:contentPart>
        </mc:Choice>
        <mc:Fallback xmlns="">
          <p:pic>
            <p:nvPicPr>
              <p:cNvPr id="4" name="墨迹 3">
                <a:extLst>
                  <a:ext uri="{FF2B5EF4-FFF2-40B4-BE49-F238E27FC236}">
                    <a16:creationId xmlns:a16="http://schemas.microsoft.com/office/drawing/2014/main" id="{4DA941EA-C950-48B9-AB6D-FF58563E9089}"/>
                  </a:ext>
                </a:extLst>
              </p:cNvPr>
              <p:cNvPicPr/>
              <p:nvPr/>
            </p:nvPicPr>
            <p:blipFill>
              <a:blip r:embed="rId6"/>
              <a:stretch>
                <a:fillRect/>
              </a:stretch>
            </p:blipFill>
            <p:spPr>
              <a:xfrm>
                <a:off x="3815302" y="5751382"/>
                <a:ext cx="1316520" cy="558720"/>
              </a:xfrm>
              <a:prstGeom prst="rect">
                <a:avLst/>
              </a:prstGeom>
            </p:spPr>
          </p:pic>
        </mc:Fallback>
      </mc:AlternateContent>
      <p:pic>
        <p:nvPicPr>
          <p:cNvPr id="5" name="图片 4">
            <a:extLst>
              <a:ext uri="{FF2B5EF4-FFF2-40B4-BE49-F238E27FC236}">
                <a16:creationId xmlns:a16="http://schemas.microsoft.com/office/drawing/2014/main" id="{BF1E8246-EEA6-4189-BDD4-56BBE3F285DB}"/>
              </a:ext>
            </a:extLst>
          </p:cNvPr>
          <p:cNvPicPr>
            <a:picLocks noChangeAspect="1"/>
          </p:cNvPicPr>
          <p:nvPr/>
        </p:nvPicPr>
        <p:blipFill>
          <a:blip r:embed="rId7"/>
          <a:stretch>
            <a:fillRect/>
          </a:stretch>
        </p:blipFill>
        <p:spPr>
          <a:xfrm>
            <a:off x="6562926" y="0"/>
            <a:ext cx="4507151" cy="5896035"/>
          </a:xfrm>
          <a:prstGeom prst="rect">
            <a:avLst/>
          </a:prstGeom>
        </p:spPr>
      </p:pic>
    </p:spTree>
    <p:extLst>
      <p:ext uri="{BB962C8B-B14F-4D97-AF65-F5344CB8AC3E}">
        <p14:creationId xmlns:p14="http://schemas.microsoft.com/office/powerpoint/2010/main" val="13069149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95B91ED-0AC2-4E58-B258-03895E771042}"/>
              </a:ext>
            </a:extLst>
          </p:cNvPr>
          <p:cNvPicPr>
            <a:picLocks noChangeAspect="1"/>
          </p:cNvPicPr>
          <p:nvPr/>
        </p:nvPicPr>
        <p:blipFill rotWithShape="1">
          <a:blip r:embed="rId3"/>
          <a:srcRect b="2778"/>
          <a:stretch/>
        </p:blipFill>
        <p:spPr>
          <a:xfrm>
            <a:off x="0" y="0"/>
            <a:ext cx="8229600" cy="6858666"/>
          </a:xfrm>
          <a:prstGeom prst="rect">
            <a:avLst/>
          </a:prstGeom>
        </p:spPr>
      </p:pic>
      <p:pic>
        <p:nvPicPr>
          <p:cNvPr id="3" name="图片 2">
            <a:extLst>
              <a:ext uri="{FF2B5EF4-FFF2-40B4-BE49-F238E27FC236}">
                <a16:creationId xmlns:a16="http://schemas.microsoft.com/office/drawing/2014/main" id="{EE633B14-1ECF-4F95-B2D0-E9EBD66387B6}"/>
              </a:ext>
            </a:extLst>
          </p:cNvPr>
          <p:cNvPicPr>
            <a:picLocks noChangeAspect="1"/>
          </p:cNvPicPr>
          <p:nvPr/>
        </p:nvPicPr>
        <p:blipFill>
          <a:blip r:embed="rId4"/>
          <a:stretch>
            <a:fillRect/>
          </a:stretch>
        </p:blipFill>
        <p:spPr>
          <a:xfrm>
            <a:off x="4094772" y="0"/>
            <a:ext cx="8097228" cy="6858000"/>
          </a:xfrm>
          <a:prstGeom prst="rect">
            <a:avLst/>
          </a:prstGeom>
        </p:spPr>
      </p:pic>
    </p:spTree>
    <p:extLst>
      <p:ext uri="{BB962C8B-B14F-4D97-AF65-F5344CB8AC3E}">
        <p14:creationId xmlns:p14="http://schemas.microsoft.com/office/powerpoint/2010/main" val="4064732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4C95232-8FE8-4A06-B112-2B04D1863C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6"/>
            <a:ext cx="12190194" cy="6859016"/>
          </a:xfrm>
          <a:prstGeom prst="rect">
            <a:avLst/>
          </a:prstGeom>
        </p:spPr>
      </p:pic>
      <p:sp>
        <p:nvSpPr>
          <p:cNvPr id="6" name="Title 1">
            <a:extLst>
              <a:ext uri="{FF2B5EF4-FFF2-40B4-BE49-F238E27FC236}">
                <a16:creationId xmlns:a16="http://schemas.microsoft.com/office/drawing/2014/main" id="{11158C78-4411-4507-9638-896424C9448E}"/>
              </a:ext>
            </a:extLst>
          </p:cNvPr>
          <p:cNvSpPr txBox="1">
            <a:spLocks/>
          </p:cNvSpPr>
          <p:nvPr/>
        </p:nvSpPr>
        <p:spPr>
          <a:xfrm>
            <a:off x="436098" y="752776"/>
            <a:ext cx="9144000" cy="719138"/>
          </a:xfrm>
          <a:prstGeom prst="rect">
            <a:avLst/>
          </a:prstGeom>
        </p:spPr>
        <p:txBody>
          <a:bodyPr/>
          <a:lstStyle>
            <a:lvl1pPr marL="119063" indent="-119063" algn="l" rtl="0" eaLnBrk="0" fontAlgn="base" hangingPunct="0">
              <a:spcBef>
                <a:spcPct val="0"/>
              </a:spcBef>
              <a:spcAft>
                <a:spcPct val="0"/>
              </a:spcAft>
              <a:defRPr sz="3200" b="1" u="none">
                <a:solidFill>
                  <a:srgbClr val="000000"/>
                </a:solidFill>
                <a:latin typeface="Calibri" pitchFamily="34" charset="0"/>
                <a:ea typeface="Calibri" pitchFamily="34" charset="0"/>
                <a:cs typeface="Calibri" pitchFamily="34" charset="0"/>
              </a:defRPr>
            </a:lvl1pPr>
            <a:lvl2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2pPr>
            <a:lvl3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3pPr>
            <a:lvl4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4pPr>
            <a:lvl5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5pPr>
            <a:lvl6pPr marL="576263" algn="l" rtl="0" eaLnBrk="0" fontAlgn="base" hangingPunct="0">
              <a:spcBef>
                <a:spcPct val="0"/>
              </a:spcBef>
              <a:spcAft>
                <a:spcPct val="0"/>
              </a:spcAft>
              <a:defRPr sz="3200" b="1" u="sng">
                <a:solidFill>
                  <a:srgbClr val="000066"/>
                </a:solidFill>
                <a:latin typeface="Arial" pitchFamily="34" charset="0"/>
              </a:defRPr>
            </a:lvl6pPr>
            <a:lvl7pPr marL="1033463" algn="l" rtl="0" eaLnBrk="0" fontAlgn="base" hangingPunct="0">
              <a:spcBef>
                <a:spcPct val="0"/>
              </a:spcBef>
              <a:spcAft>
                <a:spcPct val="0"/>
              </a:spcAft>
              <a:defRPr sz="3200" b="1" u="sng">
                <a:solidFill>
                  <a:srgbClr val="000066"/>
                </a:solidFill>
                <a:latin typeface="Arial" pitchFamily="34" charset="0"/>
              </a:defRPr>
            </a:lvl7pPr>
            <a:lvl8pPr marL="1490663" algn="l" rtl="0" eaLnBrk="0" fontAlgn="base" hangingPunct="0">
              <a:spcBef>
                <a:spcPct val="0"/>
              </a:spcBef>
              <a:spcAft>
                <a:spcPct val="0"/>
              </a:spcAft>
              <a:defRPr sz="3200" b="1" u="sng">
                <a:solidFill>
                  <a:srgbClr val="000066"/>
                </a:solidFill>
                <a:latin typeface="Arial" pitchFamily="34" charset="0"/>
              </a:defRPr>
            </a:lvl8pPr>
            <a:lvl9pPr marL="1947863" algn="l" rtl="0" eaLnBrk="0" fontAlgn="base" hangingPunct="0">
              <a:spcBef>
                <a:spcPct val="0"/>
              </a:spcBef>
              <a:spcAft>
                <a:spcPct val="0"/>
              </a:spcAft>
              <a:defRPr sz="3200" b="1" u="sng">
                <a:solidFill>
                  <a:srgbClr val="000066"/>
                </a:solidFill>
                <a:latin typeface="Arial" pitchFamily="34" charset="0"/>
              </a:defRPr>
            </a:lvl9pPr>
          </a:lstStyle>
          <a:p>
            <a:pPr marL="119063" marR="0" lvl="0" indent="-119063" algn="l" defTabSz="914400" rtl="0" eaLnBrk="0" fontAlgn="base" latinLnBrk="0" hangingPunct="0">
              <a:lnSpc>
                <a:spcPct val="100000"/>
              </a:lnSpc>
              <a:spcBef>
                <a:spcPct val="0"/>
              </a:spcBef>
              <a:spcAft>
                <a:spcPct val="0"/>
              </a:spcAft>
              <a:buClrTx/>
              <a:buSzTx/>
              <a:buFontTx/>
              <a:buNone/>
              <a:tabLst/>
              <a:defRPr/>
            </a:pPr>
            <a:r>
              <a:rPr kumimoji="0" lang="en-US" sz="4000" b="1" i="0" u="none" strike="noStrike" kern="0" cap="none" spc="0" normalizeH="0" baseline="0" noProof="0" dirty="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Outline</a:t>
            </a:r>
          </a:p>
        </p:txBody>
      </p:sp>
      <p:sp>
        <p:nvSpPr>
          <p:cNvPr id="8" name="文本框 7">
            <a:extLst>
              <a:ext uri="{FF2B5EF4-FFF2-40B4-BE49-F238E27FC236}">
                <a16:creationId xmlns:a16="http://schemas.microsoft.com/office/drawing/2014/main" id="{5B6E6473-D80E-4131-9C44-A221122C3EDA}"/>
              </a:ext>
            </a:extLst>
          </p:cNvPr>
          <p:cNvSpPr txBox="1"/>
          <p:nvPr/>
        </p:nvSpPr>
        <p:spPr>
          <a:xfrm>
            <a:off x="1212526" y="2067342"/>
            <a:ext cx="9380263" cy="3970318"/>
          </a:xfrm>
          <a:prstGeom prst="rect">
            <a:avLst/>
          </a:prstGeom>
          <a:noFill/>
        </p:spPr>
        <p:txBody>
          <a:bodyPr wrap="square" rtlCol="0">
            <a:spAutoFit/>
          </a:bodyPr>
          <a:lstStyle/>
          <a:p>
            <a:pPr marL="742950" indent="-742950">
              <a:buAutoNum type="arabicPeriod"/>
            </a:pPr>
            <a:r>
              <a:rPr lang="en-US" altLang="zh-CN" sz="3600" dirty="0">
                <a:latin typeface="Times New Roman" panose="02020603050405020304" pitchFamily="18" charset="0"/>
                <a:cs typeface="Times New Roman" panose="02020603050405020304" pitchFamily="18" charset="0"/>
              </a:rPr>
              <a:t>Background Review</a:t>
            </a:r>
          </a:p>
          <a:p>
            <a:pPr marL="742950" indent="-742950">
              <a:buAutoNum type="arabicPeriod"/>
            </a:pPr>
            <a:r>
              <a:rPr lang="en-US" altLang="zh-CN" sz="3600" dirty="0">
                <a:latin typeface="Times New Roman" panose="02020603050405020304" pitchFamily="18" charset="0"/>
                <a:cs typeface="Times New Roman" panose="02020603050405020304" pitchFamily="18" charset="0"/>
              </a:rPr>
              <a:t>PULP Environment Build</a:t>
            </a:r>
          </a:p>
          <a:p>
            <a:pPr marL="742950" indent="-742950">
              <a:buAutoNum type="arabicPeriod"/>
            </a:pPr>
            <a:r>
              <a:rPr lang="en-US" altLang="zh-CN" sz="3600" dirty="0">
                <a:latin typeface="Times New Roman" panose="02020603050405020304" pitchFamily="18" charset="0"/>
                <a:cs typeface="Times New Roman" panose="02020603050405020304" pitchFamily="18" charset="0"/>
              </a:rPr>
              <a:t>PULP Platform in FPGA</a:t>
            </a:r>
          </a:p>
          <a:p>
            <a:pPr marL="742950" indent="-742950">
              <a:buAutoNum type="arabicPeriod"/>
            </a:pPr>
            <a:r>
              <a:rPr lang="en-US" altLang="zh-CN" sz="3600" dirty="0">
                <a:latin typeface="Times New Roman" panose="02020603050405020304" pitchFamily="18" charset="0"/>
                <a:cs typeface="Times New Roman" panose="02020603050405020304" pitchFamily="18" charset="0"/>
              </a:rPr>
              <a:t>Network Implementation in PULP</a:t>
            </a:r>
          </a:p>
          <a:p>
            <a:pPr marL="742950" indent="-742950">
              <a:buFontTx/>
              <a:buAutoNum type="arabicPeriod"/>
            </a:pPr>
            <a:r>
              <a:rPr lang="en-US" sz="3600" kern="0" dirty="0">
                <a:latin typeface="Times New Roman" panose="02020603050405020304" pitchFamily="18" charset="0"/>
                <a:ea typeface="等线" panose="02010600030101010101" pitchFamily="2" charset="-122"/>
                <a:cs typeface="Times New Roman" panose="02020603050405020304" pitchFamily="18" charset="0"/>
              </a:rPr>
              <a:t>Neural Network System Implementation</a:t>
            </a:r>
            <a:endParaRPr lang="en-US" altLang="zh-CN" sz="3600" dirty="0">
              <a:latin typeface="Times New Roman" panose="02020603050405020304" pitchFamily="18" charset="0"/>
              <a:cs typeface="Times New Roman" panose="02020603050405020304" pitchFamily="18" charset="0"/>
            </a:endParaRPr>
          </a:p>
          <a:p>
            <a:pPr marL="742950" indent="-742950">
              <a:buAutoNum type="arabicPeriod"/>
            </a:pPr>
            <a:r>
              <a:rPr lang="en-US" altLang="zh-CN" sz="3600" dirty="0">
                <a:latin typeface="Times New Roman" panose="02020603050405020304" pitchFamily="18" charset="0"/>
                <a:cs typeface="Times New Roman" panose="02020603050405020304" pitchFamily="18" charset="0"/>
              </a:rPr>
              <a:t>Route Summary</a:t>
            </a:r>
          </a:p>
          <a:p>
            <a:pPr marL="742950" indent="-742950">
              <a:buAutoNum type="arabicPeriod"/>
            </a:pPr>
            <a:endParaRPr lang="zh-CN" altLang="en-US" sz="3600" dirty="0"/>
          </a:p>
        </p:txBody>
      </p:sp>
    </p:spTree>
    <p:extLst>
      <p:ext uri="{BB962C8B-B14F-4D97-AF65-F5344CB8AC3E}">
        <p14:creationId xmlns:p14="http://schemas.microsoft.com/office/powerpoint/2010/main" val="176408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7DF2701-E758-4BDF-895E-57AACF2AE18F}"/>
              </a:ext>
            </a:extLst>
          </p:cNvPr>
          <p:cNvPicPr>
            <a:picLocks noChangeAspect="1"/>
          </p:cNvPicPr>
          <p:nvPr/>
        </p:nvPicPr>
        <p:blipFill rotWithShape="1">
          <a:blip r:embed="rId3"/>
          <a:srcRect t="1185"/>
          <a:stretch/>
        </p:blipFill>
        <p:spPr>
          <a:xfrm>
            <a:off x="0" y="5080"/>
            <a:ext cx="7749475" cy="6858000"/>
          </a:xfrm>
          <a:prstGeom prst="rect">
            <a:avLst/>
          </a:prstGeom>
        </p:spPr>
      </p:pic>
      <p:pic>
        <p:nvPicPr>
          <p:cNvPr id="3" name="图片 2">
            <a:extLst>
              <a:ext uri="{FF2B5EF4-FFF2-40B4-BE49-F238E27FC236}">
                <a16:creationId xmlns:a16="http://schemas.microsoft.com/office/drawing/2014/main" id="{878DBF17-31A8-4FAB-9DD1-6676B211FFE1}"/>
              </a:ext>
            </a:extLst>
          </p:cNvPr>
          <p:cNvPicPr>
            <a:picLocks noChangeAspect="1"/>
          </p:cNvPicPr>
          <p:nvPr/>
        </p:nvPicPr>
        <p:blipFill>
          <a:blip r:embed="rId4"/>
          <a:stretch>
            <a:fillRect/>
          </a:stretch>
        </p:blipFill>
        <p:spPr>
          <a:xfrm>
            <a:off x="4133733" y="5080"/>
            <a:ext cx="8058267" cy="6858000"/>
          </a:xfrm>
          <a:prstGeom prst="rect">
            <a:avLst/>
          </a:prstGeom>
        </p:spPr>
      </p:pic>
    </p:spTree>
    <p:extLst>
      <p:ext uri="{BB962C8B-B14F-4D97-AF65-F5344CB8AC3E}">
        <p14:creationId xmlns:p14="http://schemas.microsoft.com/office/powerpoint/2010/main" val="945824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13DDAAB-2D2F-44D2-8CCD-C434845BF891}"/>
              </a:ext>
            </a:extLst>
          </p:cNvPr>
          <p:cNvPicPr>
            <a:picLocks noChangeAspect="1"/>
          </p:cNvPicPr>
          <p:nvPr/>
        </p:nvPicPr>
        <p:blipFill rotWithShape="1">
          <a:blip r:embed="rId2"/>
          <a:srcRect l="2258" t="2420" r="4360"/>
          <a:stretch/>
        </p:blipFill>
        <p:spPr>
          <a:xfrm>
            <a:off x="594804" y="790112"/>
            <a:ext cx="11385118" cy="5948497"/>
          </a:xfrm>
          <a:prstGeom prst="rect">
            <a:avLst/>
          </a:prstGeom>
        </p:spPr>
      </p:pic>
      <p:sp>
        <p:nvSpPr>
          <p:cNvPr id="3" name="矩形 2">
            <a:extLst>
              <a:ext uri="{FF2B5EF4-FFF2-40B4-BE49-F238E27FC236}">
                <a16:creationId xmlns:a16="http://schemas.microsoft.com/office/drawing/2014/main" id="{AD70AAC1-7537-4602-A675-83B8C6E964E8}"/>
              </a:ext>
            </a:extLst>
          </p:cNvPr>
          <p:cNvSpPr/>
          <p:nvPr/>
        </p:nvSpPr>
        <p:spPr>
          <a:xfrm>
            <a:off x="212078" y="194569"/>
            <a:ext cx="2971647" cy="523220"/>
          </a:xfrm>
          <a:prstGeom prst="rect">
            <a:avLst/>
          </a:prstGeom>
        </p:spPr>
        <p:txBody>
          <a:bodyPr wrap="none">
            <a:spAutoFit/>
          </a:bodyPr>
          <a:lstStyle/>
          <a:p>
            <a:r>
              <a:rPr lang="en-US" sz="2800" b="1" dirty="0"/>
              <a:t>RI5CY Architecture</a:t>
            </a:r>
            <a:endParaRPr lang="en-US" sz="2800" dirty="0"/>
          </a:p>
        </p:txBody>
      </p:sp>
    </p:spTree>
    <p:extLst>
      <p:ext uri="{BB962C8B-B14F-4D97-AF65-F5344CB8AC3E}">
        <p14:creationId xmlns:p14="http://schemas.microsoft.com/office/powerpoint/2010/main" val="13558598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8ED2977-A651-48CD-A7DE-5AA5F7DF3242}"/>
              </a:ext>
            </a:extLst>
          </p:cNvPr>
          <p:cNvPicPr>
            <a:picLocks noChangeAspect="1"/>
          </p:cNvPicPr>
          <p:nvPr/>
        </p:nvPicPr>
        <p:blipFill>
          <a:blip r:embed="rId2"/>
          <a:stretch>
            <a:fillRect/>
          </a:stretch>
        </p:blipFill>
        <p:spPr>
          <a:xfrm>
            <a:off x="350478" y="371538"/>
            <a:ext cx="11491043" cy="6114924"/>
          </a:xfrm>
          <a:prstGeom prst="rect">
            <a:avLst/>
          </a:prstGeom>
        </p:spPr>
      </p:pic>
    </p:spTree>
    <p:extLst>
      <p:ext uri="{BB962C8B-B14F-4D97-AF65-F5344CB8AC3E}">
        <p14:creationId xmlns:p14="http://schemas.microsoft.com/office/powerpoint/2010/main" val="24229512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BEA67CF-EC7F-43B9-B919-CB07BBC4C2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1238" y="1099923"/>
            <a:ext cx="8009524" cy="5457143"/>
          </a:xfrm>
          <a:prstGeom prst="rect">
            <a:avLst/>
          </a:prstGeom>
        </p:spPr>
      </p:pic>
      <p:sp>
        <p:nvSpPr>
          <p:cNvPr id="2" name="矩形 1">
            <a:extLst>
              <a:ext uri="{FF2B5EF4-FFF2-40B4-BE49-F238E27FC236}">
                <a16:creationId xmlns:a16="http://schemas.microsoft.com/office/drawing/2014/main" id="{E21F0928-AC27-408A-AD43-4F55B166E8F2}"/>
              </a:ext>
            </a:extLst>
          </p:cNvPr>
          <p:cNvSpPr/>
          <p:nvPr/>
        </p:nvSpPr>
        <p:spPr>
          <a:xfrm>
            <a:off x="469299" y="300934"/>
            <a:ext cx="6101350" cy="584775"/>
          </a:xfrm>
          <a:prstGeom prst="rect">
            <a:avLst/>
          </a:prstGeom>
        </p:spPr>
        <p:txBody>
          <a:bodyPr wrap="none">
            <a:spAutoFit/>
          </a:bodyPr>
          <a:lstStyle/>
          <a:p>
            <a:r>
              <a:rPr lang="en-US" sz="3200" b="1" dirty="0"/>
              <a:t>PULP Core Simulation in </a:t>
            </a:r>
            <a:r>
              <a:rPr lang="en-US" sz="3200" b="1" dirty="0" err="1"/>
              <a:t>Vivado</a:t>
            </a:r>
            <a:endParaRPr lang="en-US" sz="3200" dirty="0"/>
          </a:p>
        </p:txBody>
      </p:sp>
    </p:spTree>
    <p:extLst>
      <p:ext uri="{BB962C8B-B14F-4D97-AF65-F5344CB8AC3E}">
        <p14:creationId xmlns:p14="http://schemas.microsoft.com/office/powerpoint/2010/main" val="33845496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908D6B1-2664-4AD0-81C8-EAC30D8640B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016"/>
            <a:ext cx="12190194" cy="6859015"/>
          </a:xfrm>
          <a:prstGeom prst="rect">
            <a:avLst/>
          </a:prstGeom>
        </p:spPr>
      </p:pic>
      <p:sp>
        <p:nvSpPr>
          <p:cNvPr id="6" name="文本框 5">
            <a:extLst>
              <a:ext uri="{FF2B5EF4-FFF2-40B4-BE49-F238E27FC236}">
                <a16:creationId xmlns:a16="http://schemas.microsoft.com/office/drawing/2014/main" id="{547D04C7-D9D8-4BAC-9B25-105E8F720536}"/>
              </a:ext>
            </a:extLst>
          </p:cNvPr>
          <p:cNvSpPr txBox="1"/>
          <p:nvPr/>
        </p:nvSpPr>
        <p:spPr>
          <a:xfrm>
            <a:off x="1504320" y="2735993"/>
            <a:ext cx="9181554" cy="1384995"/>
          </a:xfrm>
          <a:prstGeom prst="rect">
            <a:avLst/>
          </a:prstGeom>
          <a:noFill/>
        </p:spPr>
        <p:txBody>
          <a:bodyPr wrap="square" rtlCol="0">
            <a:spAutoFit/>
          </a:bodyPr>
          <a:lstStyle/>
          <a:p>
            <a:r>
              <a:rPr lang="en-US" altLang="zh-CN" sz="4400" b="1" dirty="0">
                <a:latin typeface="Times New Roman" panose="02020603050405020304" pitchFamily="18" charset="0"/>
                <a:ea typeface="等线" panose="02010600030101010101" pitchFamily="2" charset="-122"/>
                <a:cs typeface="Times New Roman" panose="02020603050405020304" pitchFamily="18" charset="0"/>
              </a:rPr>
              <a:t>4. Network Implementation in PULP</a:t>
            </a:r>
          </a:p>
          <a:p>
            <a:pPr algn="ctr"/>
            <a:r>
              <a:rPr lang="en-US" altLang="zh-CN" sz="4000"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3934629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26843B0-990A-4440-89E8-50B44CAC207A}"/>
              </a:ext>
            </a:extLst>
          </p:cNvPr>
          <p:cNvPicPr>
            <a:picLocks noChangeAspect="1"/>
          </p:cNvPicPr>
          <p:nvPr/>
        </p:nvPicPr>
        <p:blipFill rotWithShape="1">
          <a:blip r:embed="rId3"/>
          <a:srcRect t="5046" b="40901"/>
          <a:stretch/>
        </p:blipFill>
        <p:spPr>
          <a:xfrm>
            <a:off x="2276222" y="3829877"/>
            <a:ext cx="7639556" cy="2411897"/>
          </a:xfrm>
          <a:prstGeom prst="rect">
            <a:avLst/>
          </a:prstGeom>
        </p:spPr>
      </p:pic>
      <p:pic>
        <p:nvPicPr>
          <p:cNvPr id="12" name="图片 11">
            <a:extLst>
              <a:ext uri="{FF2B5EF4-FFF2-40B4-BE49-F238E27FC236}">
                <a16:creationId xmlns:a16="http://schemas.microsoft.com/office/drawing/2014/main" id="{8D57AD7A-5162-43E3-8D56-E05A7894E9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6222" y="392028"/>
            <a:ext cx="7639556" cy="3036972"/>
          </a:xfrm>
          <a:prstGeom prst="rect">
            <a:avLst/>
          </a:prstGeom>
        </p:spPr>
      </p:pic>
    </p:spTree>
    <p:extLst>
      <p:ext uri="{BB962C8B-B14F-4D97-AF65-F5344CB8AC3E}">
        <p14:creationId xmlns:p14="http://schemas.microsoft.com/office/powerpoint/2010/main" val="30804548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353979C-4829-4E5F-9DDA-288508E317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88920"/>
            <a:ext cx="6036391" cy="5704493"/>
          </a:xfrm>
          <a:prstGeom prst="rect">
            <a:avLst/>
          </a:prstGeom>
        </p:spPr>
      </p:pic>
      <p:pic>
        <p:nvPicPr>
          <p:cNvPr id="5" name="图片 4">
            <a:extLst>
              <a:ext uri="{FF2B5EF4-FFF2-40B4-BE49-F238E27FC236}">
                <a16:creationId xmlns:a16="http://schemas.microsoft.com/office/drawing/2014/main" id="{70DE5A82-37D3-4AD3-806C-6756F742C580}"/>
              </a:ext>
            </a:extLst>
          </p:cNvPr>
          <p:cNvPicPr>
            <a:picLocks noChangeAspect="1"/>
          </p:cNvPicPr>
          <p:nvPr/>
        </p:nvPicPr>
        <p:blipFill>
          <a:blip r:embed="rId4"/>
          <a:stretch>
            <a:fillRect/>
          </a:stretch>
        </p:blipFill>
        <p:spPr>
          <a:xfrm>
            <a:off x="6036391" y="1063874"/>
            <a:ext cx="6155609" cy="4730252"/>
          </a:xfrm>
          <a:prstGeom prst="rect">
            <a:avLst/>
          </a:prstGeom>
        </p:spPr>
      </p:pic>
    </p:spTree>
    <p:extLst>
      <p:ext uri="{BB962C8B-B14F-4D97-AF65-F5344CB8AC3E}">
        <p14:creationId xmlns:p14="http://schemas.microsoft.com/office/powerpoint/2010/main" val="4874080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C55A633-5A0A-42EC-93BB-419F18A3FD52}"/>
              </a:ext>
            </a:extLst>
          </p:cNvPr>
          <p:cNvSpPr>
            <a:spLocks noGrp="1"/>
          </p:cNvSpPr>
          <p:nvPr>
            <p:ph type="title"/>
          </p:nvPr>
        </p:nvSpPr>
        <p:spPr/>
        <p:txBody>
          <a:bodyPr/>
          <a:lstStyle/>
          <a:p>
            <a:r>
              <a:rPr lang="en-US" altLang="zh-CN" dirty="0" err="1"/>
              <a:t>rt</a:t>
            </a:r>
            <a:endParaRPr lang="zh-CN" altLang="en-US" dirty="0"/>
          </a:p>
        </p:txBody>
      </p:sp>
      <p:sp>
        <p:nvSpPr>
          <p:cNvPr id="6" name="内容占位符 5">
            <a:extLst>
              <a:ext uri="{FF2B5EF4-FFF2-40B4-BE49-F238E27FC236}">
                <a16:creationId xmlns:a16="http://schemas.microsoft.com/office/drawing/2014/main" id="{260A8F03-F2DB-4277-8B6C-92D751BFA59C}"/>
              </a:ext>
            </a:extLst>
          </p:cNvPr>
          <p:cNvSpPr>
            <a:spLocks noGrp="1"/>
          </p:cNvSpPr>
          <p:nvPr>
            <p:ph idx="1"/>
          </p:nvPr>
        </p:nvSpPr>
        <p:spPr>
          <a:xfrm>
            <a:off x="838200" y="1825625"/>
            <a:ext cx="10515600" cy="4351338"/>
          </a:xfrm>
        </p:spPr>
        <p:txBody>
          <a:bodyPr/>
          <a:lstStyle/>
          <a:p>
            <a:r>
              <a:rPr lang="en-US" altLang="zh-CN" dirty="0"/>
              <a:t>Memory</a:t>
            </a:r>
          </a:p>
          <a:p>
            <a:r>
              <a:rPr lang="en-US" altLang="zh-CN" dirty="0"/>
              <a:t>Profiling </a:t>
            </a:r>
          </a:p>
          <a:p>
            <a:r>
              <a:rPr lang="en-US" altLang="zh-CN" dirty="0"/>
              <a:t>Check</a:t>
            </a:r>
          </a:p>
          <a:p>
            <a:endParaRPr lang="en-US" altLang="zh-CN" dirty="0"/>
          </a:p>
        </p:txBody>
      </p:sp>
      <p:pic>
        <p:nvPicPr>
          <p:cNvPr id="2" name="图片 1">
            <a:extLst>
              <a:ext uri="{FF2B5EF4-FFF2-40B4-BE49-F238E27FC236}">
                <a16:creationId xmlns:a16="http://schemas.microsoft.com/office/drawing/2014/main" id="{A183AA13-B771-4DCA-85D5-BFA450DF0E93}"/>
              </a:ext>
            </a:extLst>
          </p:cNvPr>
          <p:cNvPicPr>
            <a:picLocks noChangeAspect="1"/>
          </p:cNvPicPr>
          <p:nvPr/>
        </p:nvPicPr>
        <p:blipFill rotWithShape="1">
          <a:blip r:embed="rId3"/>
          <a:srcRect t="19680"/>
          <a:stretch/>
        </p:blipFill>
        <p:spPr>
          <a:xfrm>
            <a:off x="3228929" y="615409"/>
            <a:ext cx="8066358" cy="1853069"/>
          </a:xfrm>
          <a:prstGeom prst="rect">
            <a:avLst/>
          </a:prstGeom>
        </p:spPr>
      </p:pic>
      <p:pic>
        <p:nvPicPr>
          <p:cNvPr id="3" name="图片 2">
            <a:extLst>
              <a:ext uri="{FF2B5EF4-FFF2-40B4-BE49-F238E27FC236}">
                <a16:creationId xmlns:a16="http://schemas.microsoft.com/office/drawing/2014/main" id="{1786CE00-36DF-4154-9350-E9C86D14FA1B}"/>
              </a:ext>
            </a:extLst>
          </p:cNvPr>
          <p:cNvPicPr>
            <a:picLocks noChangeAspect="1"/>
          </p:cNvPicPr>
          <p:nvPr/>
        </p:nvPicPr>
        <p:blipFill>
          <a:blip r:embed="rId4"/>
          <a:stretch>
            <a:fillRect/>
          </a:stretch>
        </p:blipFill>
        <p:spPr>
          <a:xfrm>
            <a:off x="3228929" y="2704593"/>
            <a:ext cx="5965115" cy="1853069"/>
          </a:xfrm>
          <a:prstGeom prst="rect">
            <a:avLst/>
          </a:prstGeom>
        </p:spPr>
      </p:pic>
      <p:pic>
        <p:nvPicPr>
          <p:cNvPr id="4" name="图片 3">
            <a:extLst>
              <a:ext uri="{FF2B5EF4-FFF2-40B4-BE49-F238E27FC236}">
                <a16:creationId xmlns:a16="http://schemas.microsoft.com/office/drawing/2014/main" id="{07F03E59-A24C-4288-8EA6-D11802A03398}"/>
              </a:ext>
            </a:extLst>
          </p:cNvPr>
          <p:cNvPicPr>
            <a:picLocks noChangeAspect="1"/>
          </p:cNvPicPr>
          <p:nvPr/>
        </p:nvPicPr>
        <p:blipFill rotWithShape="1">
          <a:blip r:embed="rId5"/>
          <a:srcRect t="16658" r="9010"/>
          <a:stretch/>
        </p:blipFill>
        <p:spPr>
          <a:xfrm>
            <a:off x="3228929" y="4793777"/>
            <a:ext cx="8013379" cy="1253863"/>
          </a:xfrm>
          <a:prstGeom prst="rect">
            <a:avLst/>
          </a:prstGeom>
        </p:spPr>
      </p:pic>
    </p:spTree>
    <p:extLst>
      <p:ext uri="{BB962C8B-B14F-4D97-AF65-F5344CB8AC3E}">
        <p14:creationId xmlns:p14="http://schemas.microsoft.com/office/powerpoint/2010/main" val="1937669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60C799E-2C2C-49EC-8B97-37BC8769C928}"/>
              </a:ext>
            </a:extLst>
          </p:cNvPr>
          <p:cNvPicPr>
            <a:picLocks noChangeAspect="1"/>
          </p:cNvPicPr>
          <p:nvPr/>
        </p:nvPicPr>
        <p:blipFill rotWithShape="1">
          <a:blip r:embed="rId3"/>
          <a:srcRect l="6751" t="7361"/>
          <a:stretch/>
        </p:blipFill>
        <p:spPr>
          <a:xfrm>
            <a:off x="5469251" y="796907"/>
            <a:ext cx="6641726" cy="5582801"/>
          </a:xfrm>
          <a:prstGeom prst="rect">
            <a:avLst/>
          </a:prstGeom>
        </p:spPr>
      </p:pic>
      <p:pic>
        <p:nvPicPr>
          <p:cNvPr id="6" name="图片 5">
            <a:extLst>
              <a:ext uri="{FF2B5EF4-FFF2-40B4-BE49-F238E27FC236}">
                <a16:creationId xmlns:a16="http://schemas.microsoft.com/office/drawing/2014/main" id="{33102504-DECF-4CB8-8856-318545FDEC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23" y="1782313"/>
            <a:ext cx="5333954" cy="3293374"/>
          </a:xfrm>
          <a:prstGeom prst="rect">
            <a:avLst/>
          </a:prstGeom>
        </p:spPr>
      </p:pic>
      <mc:AlternateContent xmlns:mc="http://schemas.openxmlformats.org/markup-compatibility/2006" xmlns:p14="http://schemas.microsoft.com/office/powerpoint/2010/main">
        <mc:Choice Requires="p14">
          <p:contentPart p14:bwMode="auto" r:id="rId5">
            <p14:nvContentPartPr>
              <p14:cNvPr id="9" name="墨迹 8">
                <a:extLst>
                  <a:ext uri="{FF2B5EF4-FFF2-40B4-BE49-F238E27FC236}">
                    <a16:creationId xmlns:a16="http://schemas.microsoft.com/office/drawing/2014/main" id="{F9784486-59BD-4DF0-9C22-22EEA26777FA}"/>
                  </a:ext>
                </a:extLst>
              </p14:cNvPr>
              <p14:cNvContentPartPr/>
              <p14:nvPr/>
            </p14:nvContentPartPr>
            <p14:xfrm>
              <a:off x="5866013" y="796908"/>
              <a:ext cx="1762560" cy="682200"/>
            </p14:xfrm>
          </p:contentPart>
        </mc:Choice>
        <mc:Fallback xmlns="">
          <p:pic>
            <p:nvPicPr>
              <p:cNvPr id="9" name="墨迹 8">
                <a:extLst>
                  <a:ext uri="{FF2B5EF4-FFF2-40B4-BE49-F238E27FC236}">
                    <a16:creationId xmlns:a16="http://schemas.microsoft.com/office/drawing/2014/main" id="{F9784486-59BD-4DF0-9C22-22EEA26777FA}"/>
                  </a:ext>
                </a:extLst>
              </p:cNvPr>
              <p:cNvPicPr/>
              <p:nvPr/>
            </p:nvPicPr>
            <p:blipFill>
              <a:blip r:embed="rId6"/>
              <a:stretch>
                <a:fillRect/>
              </a:stretch>
            </p:blipFill>
            <p:spPr>
              <a:xfrm>
                <a:off x="5857373" y="788268"/>
                <a:ext cx="1780200" cy="699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墨迹 9">
                <a:extLst>
                  <a:ext uri="{FF2B5EF4-FFF2-40B4-BE49-F238E27FC236}">
                    <a16:creationId xmlns:a16="http://schemas.microsoft.com/office/drawing/2014/main" id="{8A66DAF8-93F2-4B36-A0FE-7436DD812432}"/>
                  </a:ext>
                </a:extLst>
              </p14:cNvPr>
              <p14:cNvContentPartPr/>
              <p14:nvPr/>
            </p14:nvContentPartPr>
            <p14:xfrm>
              <a:off x="5841533" y="5656188"/>
              <a:ext cx="1528560" cy="677520"/>
            </p14:xfrm>
          </p:contentPart>
        </mc:Choice>
        <mc:Fallback xmlns="">
          <p:pic>
            <p:nvPicPr>
              <p:cNvPr id="10" name="墨迹 9">
                <a:extLst>
                  <a:ext uri="{FF2B5EF4-FFF2-40B4-BE49-F238E27FC236}">
                    <a16:creationId xmlns:a16="http://schemas.microsoft.com/office/drawing/2014/main" id="{8A66DAF8-93F2-4B36-A0FE-7436DD812432}"/>
                  </a:ext>
                </a:extLst>
              </p:cNvPr>
              <p:cNvPicPr/>
              <p:nvPr/>
            </p:nvPicPr>
            <p:blipFill>
              <a:blip r:embed="rId8"/>
              <a:stretch>
                <a:fillRect/>
              </a:stretch>
            </p:blipFill>
            <p:spPr>
              <a:xfrm>
                <a:off x="5832893" y="5647548"/>
                <a:ext cx="1546200" cy="695160"/>
              </a:xfrm>
              <a:prstGeom prst="rect">
                <a:avLst/>
              </a:prstGeom>
            </p:spPr>
          </p:pic>
        </mc:Fallback>
      </mc:AlternateContent>
      <p:sp>
        <p:nvSpPr>
          <p:cNvPr id="11" name="文本框 10">
            <a:extLst>
              <a:ext uri="{FF2B5EF4-FFF2-40B4-BE49-F238E27FC236}">
                <a16:creationId xmlns:a16="http://schemas.microsoft.com/office/drawing/2014/main" id="{729B7509-4F14-48EB-BA4D-8DF77206E4E5}"/>
              </a:ext>
            </a:extLst>
          </p:cNvPr>
          <p:cNvSpPr txBox="1"/>
          <p:nvPr/>
        </p:nvSpPr>
        <p:spPr>
          <a:xfrm>
            <a:off x="7832800" y="876398"/>
            <a:ext cx="1914627" cy="523220"/>
          </a:xfrm>
          <a:prstGeom prst="rect">
            <a:avLst/>
          </a:prstGeom>
          <a:noFill/>
        </p:spPr>
        <p:txBody>
          <a:bodyPr wrap="none" rtlCol="0">
            <a:spAutoFit/>
          </a:bodyPr>
          <a:lstStyle/>
          <a:p>
            <a:r>
              <a:rPr lang="en-US" altLang="zh-CN" sz="2800" dirty="0" err="1"/>
              <a:t>rt_core_id</a:t>
            </a:r>
            <a:r>
              <a:rPr lang="en-US" altLang="zh-CN" sz="2800" dirty="0"/>
              <a:t>()</a:t>
            </a:r>
            <a:endParaRPr lang="zh-CN" altLang="en-US" sz="2800" dirty="0"/>
          </a:p>
        </p:txBody>
      </p:sp>
      <p:sp>
        <p:nvSpPr>
          <p:cNvPr id="12" name="文本框 11">
            <a:extLst>
              <a:ext uri="{FF2B5EF4-FFF2-40B4-BE49-F238E27FC236}">
                <a16:creationId xmlns:a16="http://schemas.microsoft.com/office/drawing/2014/main" id="{360EF91C-33EE-468B-9B89-EC48782CB573}"/>
              </a:ext>
            </a:extLst>
          </p:cNvPr>
          <p:cNvSpPr txBox="1"/>
          <p:nvPr/>
        </p:nvSpPr>
        <p:spPr>
          <a:xfrm>
            <a:off x="8507392" y="5856489"/>
            <a:ext cx="2755241" cy="523220"/>
          </a:xfrm>
          <a:prstGeom prst="rect">
            <a:avLst/>
          </a:prstGeom>
          <a:noFill/>
        </p:spPr>
        <p:txBody>
          <a:bodyPr wrap="none" rtlCol="0">
            <a:spAutoFit/>
          </a:bodyPr>
          <a:lstStyle/>
          <a:p>
            <a:r>
              <a:rPr lang="en-US" altLang="zh-CN" sz="2800" dirty="0" err="1"/>
              <a:t>rt_team_barrier</a:t>
            </a:r>
            <a:r>
              <a:rPr lang="en-US" altLang="zh-CN" sz="2800" dirty="0"/>
              <a:t>()</a:t>
            </a:r>
            <a:endParaRPr lang="zh-CN" altLang="en-US" sz="2800" dirty="0"/>
          </a:p>
        </p:txBody>
      </p:sp>
    </p:spTree>
    <p:extLst>
      <p:ext uri="{BB962C8B-B14F-4D97-AF65-F5344CB8AC3E}">
        <p14:creationId xmlns:p14="http://schemas.microsoft.com/office/powerpoint/2010/main" val="35719511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3BC9005-06BB-4427-BAE8-C744613AC799}"/>
              </a:ext>
            </a:extLst>
          </p:cNvPr>
          <p:cNvPicPr>
            <a:picLocks noChangeAspect="1"/>
          </p:cNvPicPr>
          <p:nvPr/>
        </p:nvPicPr>
        <p:blipFill rotWithShape="1">
          <a:blip r:embed="rId3"/>
          <a:srcRect t="3789" b="2596"/>
          <a:stretch/>
        </p:blipFill>
        <p:spPr>
          <a:xfrm>
            <a:off x="108841" y="218974"/>
            <a:ext cx="5246183" cy="6420051"/>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墨迹 3">
                <a:extLst>
                  <a:ext uri="{FF2B5EF4-FFF2-40B4-BE49-F238E27FC236}">
                    <a16:creationId xmlns:a16="http://schemas.microsoft.com/office/drawing/2014/main" id="{77D5582E-B2C6-41E0-AC0C-CC21948DD259}"/>
                  </a:ext>
                </a:extLst>
              </p14:cNvPr>
              <p14:cNvContentPartPr/>
              <p14:nvPr/>
            </p14:nvContentPartPr>
            <p14:xfrm>
              <a:off x="69588" y="372856"/>
              <a:ext cx="3047760" cy="699840"/>
            </p14:xfrm>
          </p:contentPart>
        </mc:Choice>
        <mc:Fallback xmlns="">
          <p:pic>
            <p:nvPicPr>
              <p:cNvPr id="4" name="墨迹 3">
                <a:extLst>
                  <a:ext uri="{FF2B5EF4-FFF2-40B4-BE49-F238E27FC236}">
                    <a16:creationId xmlns:a16="http://schemas.microsoft.com/office/drawing/2014/main" id="{77D5582E-B2C6-41E0-AC0C-CC21948DD259}"/>
                  </a:ext>
                </a:extLst>
              </p:cNvPr>
              <p:cNvPicPr/>
              <p:nvPr/>
            </p:nvPicPr>
            <p:blipFill>
              <a:blip r:embed="rId5"/>
              <a:stretch>
                <a:fillRect/>
              </a:stretch>
            </p:blipFill>
            <p:spPr>
              <a:xfrm>
                <a:off x="60588" y="363856"/>
                <a:ext cx="3065400" cy="717480"/>
              </a:xfrm>
              <a:prstGeom prst="rect">
                <a:avLst/>
              </a:prstGeom>
            </p:spPr>
          </p:pic>
        </mc:Fallback>
      </mc:AlternateContent>
      <p:pic>
        <p:nvPicPr>
          <p:cNvPr id="8" name="图片 7">
            <a:extLst>
              <a:ext uri="{FF2B5EF4-FFF2-40B4-BE49-F238E27FC236}">
                <a16:creationId xmlns:a16="http://schemas.microsoft.com/office/drawing/2014/main" id="{066581C0-74B4-41E2-940C-EAA9E7220B0E}"/>
              </a:ext>
            </a:extLst>
          </p:cNvPr>
          <p:cNvPicPr>
            <a:picLocks noChangeAspect="1"/>
          </p:cNvPicPr>
          <p:nvPr/>
        </p:nvPicPr>
        <p:blipFill rotWithShape="1">
          <a:blip r:embed="rId6"/>
          <a:srcRect l="-1" r="32803"/>
          <a:stretch/>
        </p:blipFill>
        <p:spPr>
          <a:xfrm>
            <a:off x="3137701" y="1251214"/>
            <a:ext cx="5035375" cy="3975304"/>
          </a:xfrm>
          <a:prstGeom prst="rect">
            <a:avLst/>
          </a:prstGeom>
        </p:spPr>
      </p:pic>
      <p:pic>
        <p:nvPicPr>
          <p:cNvPr id="9" name="图片 8">
            <a:extLst>
              <a:ext uri="{FF2B5EF4-FFF2-40B4-BE49-F238E27FC236}">
                <a16:creationId xmlns:a16="http://schemas.microsoft.com/office/drawing/2014/main" id="{73583DBE-F60E-47F6-A4C6-75C1DA2D2F6E}"/>
              </a:ext>
            </a:extLst>
          </p:cNvPr>
          <p:cNvPicPr>
            <a:picLocks noChangeAspect="1"/>
          </p:cNvPicPr>
          <p:nvPr/>
        </p:nvPicPr>
        <p:blipFill rotWithShape="1">
          <a:blip r:embed="rId7"/>
          <a:srcRect l="2270" t="1263" r="6455" b="2457"/>
          <a:stretch/>
        </p:blipFill>
        <p:spPr>
          <a:xfrm>
            <a:off x="8119017" y="127534"/>
            <a:ext cx="4072983" cy="6602931"/>
          </a:xfrm>
          <a:prstGeom prst="rect">
            <a:avLst/>
          </a:prstGeom>
        </p:spPr>
      </p:pic>
      <mc:AlternateContent xmlns:mc="http://schemas.openxmlformats.org/markup-compatibility/2006" xmlns:p14="http://schemas.microsoft.com/office/powerpoint/2010/main">
        <mc:Choice Requires="p14">
          <p:contentPart p14:bwMode="auto" r:id="rId8">
            <p14:nvContentPartPr>
              <p14:cNvPr id="10" name="墨迹 9">
                <a:extLst>
                  <a:ext uri="{FF2B5EF4-FFF2-40B4-BE49-F238E27FC236}">
                    <a16:creationId xmlns:a16="http://schemas.microsoft.com/office/drawing/2014/main" id="{4B62753F-4DD8-4A94-9834-6B99D7C09F35}"/>
                  </a:ext>
                </a:extLst>
              </p14:cNvPr>
              <p14:cNvContentPartPr/>
              <p14:nvPr/>
            </p14:nvContentPartPr>
            <p14:xfrm>
              <a:off x="7550757" y="240604"/>
              <a:ext cx="1136520" cy="517320"/>
            </p14:xfrm>
          </p:contentPart>
        </mc:Choice>
        <mc:Fallback xmlns="">
          <p:pic>
            <p:nvPicPr>
              <p:cNvPr id="10" name="墨迹 9">
                <a:extLst>
                  <a:ext uri="{FF2B5EF4-FFF2-40B4-BE49-F238E27FC236}">
                    <a16:creationId xmlns:a16="http://schemas.microsoft.com/office/drawing/2014/main" id="{4B62753F-4DD8-4A94-9834-6B99D7C09F35}"/>
                  </a:ext>
                </a:extLst>
              </p:cNvPr>
              <p:cNvPicPr/>
              <p:nvPr/>
            </p:nvPicPr>
            <p:blipFill>
              <a:blip r:embed="rId9"/>
              <a:stretch>
                <a:fillRect/>
              </a:stretch>
            </p:blipFill>
            <p:spPr>
              <a:xfrm>
                <a:off x="7542117" y="231964"/>
                <a:ext cx="1154160" cy="534960"/>
              </a:xfrm>
              <a:prstGeom prst="rect">
                <a:avLst/>
              </a:prstGeom>
            </p:spPr>
          </p:pic>
        </mc:Fallback>
      </mc:AlternateContent>
      <p:sp>
        <p:nvSpPr>
          <p:cNvPr id="6" name="文本框 5">
            <a:extLst>
              <a:ext uri="{FF2B5EF4-FFF2-40B4-BE49-F238E27FC236}">
                <a16:creationId xmlns:a16="http://schemas.microsoft.com/office/drawing/2014/main" id="{616A04E4-7E3D-4360-A311-11017747074F}"/>
              </a:ext>
            </a:extLst>
          </p:cNvPr>
          <p:cNvSpPr txBox="1"/>
          <p:nvPr/>
        </p:nvSpPr>
        <p:spPr>
          <a:xfrm>
            <a:off x="2480165" y="6185711"/>
            <a:ext cx="949299" cy="523220"/>
          </a:xfrm>
          <a:prstGeom prst="rect">
            <a:avLst/>
          </a:prstGeom>
          <a:noFill/>
        </p:spPr>
        <p:txBody>
          <a:bodyPr wrap="none" rtlCol="0">
            <a:spAutoFit/>
          </a:bodyPr>
          <a:lstStyle/>
          <a:p>
            <a:r>
              <a:rPr lang="en-US" altLang="zh-CN" sz="2800" dirty="0"/>
              <a:t>.s</a:t>
            </a:r>
            <a:r>
              <a:rPr lang="zh-CN" altLang="en-US" sz="2800" dirty="0"/>
              <a:t> </a:t>
            </a:r>
            <a:r>
              <a:rPr lang="en-US" altLang="zh-CN" sz="2800" dirty="0"/>
              <a:t>file</a:t>
            </a:r>
          </a:p>
        </p:txBody>
      </p:sp>
      <p:sp>
        <p:nvSpPr>
          <p:cNvPr id="12" name="文本框 11">
            <a:extLst>
              <a:ext uri="{FF2B5EF4-FFF2-40B4-BE49-F238E27FC236}">
                <a16:creationId xmlns:a16="http://schemas.microsoft.com/office/drawing/2014/main" id="{3B0E73B3-B855-4788-9425-CA1161F7D217}"/>
              </a:ext>
            </a:extLst>
          </p:cNvPr>
          <p:cNvSpPr txBox="1"/>
          <p:nvPr/>
        </p:nvSpPr>
        <p:spPr>
          <a:xfrm>
            <a:off x="5246905" y="5237454"/>
            <a:ext cx="997389" cy="523220"/>
          </a:xfrm>
          <a:prstGeom prst="rect">
            <a:avLst/>
          </a:prstGeom>
          <a:noFill/>
        </p:spPr>
        <p:txBody>
          <a:bodyPr wrap="none" rtlCol="0">
            <a:spAutoFit/>
          </a:bodyPr>
          <a:lstStyle/>
          <a:p>
            <a:r>
              <a:rPr lang="en-US" altLang="zh-CN" sz="2800" dirty="0"/>
              <a:t>.o</a:t>
            </a:r>
            <a:r>
              <a:rPr lang="zh-CN" altLang="en-US" sz="2800" dirty="0"/>
              <a:t> </a:t>
            </a:r>
            <a:r>
              <a:rPr lang="en-US" altLang="zh-CN" sz="2800" dirty="0"/>
              <a:t>file</a:t>
            </a:r>
          </a:p>
        </p:txBody>
      </p:sp>
    </p:spTree>
    <p:extLst>
      <p:ext uri="{BB962C8B-B14F-4D97-AF65-F5344CB8AC3E}">
        <p14:creationId xmlns:p14="http://schemas.microsoft.com/office/powerpoint/2010/main" val="1134398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908D6B1-2664-4AD0-81C8-EAC30D8640B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016"/>
            <a:ext cx="12190194" cy="6859015"/>
          </a:xfrm>
          <a:prstGeom prst="rect">
            <a:avLst/>
          </a:prstGeom>
        </p:spPr>
      </p:pic>
      <p:sp>
        <p:nvSpPr>
          <p:cNvPr id="6" name="文本框 5">
            <a:extLst>
              <a:ext uri="{FF2B5EF4-FFF2-40B4-BE49-F238E27FC236}">
                <a16:creationId xmlns:a16="http://schemas.microsoft.com/office/drawing/2014/main" id="{547D04C7-D9D8-4BAC-9B25-105E8F720536}"/>
              </a:ext>
            </a:extLst>
          </p:cNvPr>
          <p:cNvSpPr txBox="1"/>
          <p:nvPr/>
        </p:nvSpPr>
        <p:spPr>
          <a:xfrm>
            <a:off x="3243294" y="2735993"/>
            <a:ext cx="5703606" cy="1384995"/>
          </a:xfrm>
          <a:prstGeom prst="rect">
            <a:avLst/>
          </a:prstGeom>
          <a:noFill/>
        </p:spPr>
        <p:txBody>
          <a:bodyPr wrap="square" rtlCol="0">
            <a:spAutoFit/>
          </a:bodyPr>
          <a:lstStyle/>
          <a:p>
            <a:r>
              <a:rPr lang="en-US" altLang="zh-CN" sz="4400" b="1" dirty="0">
                <a:latin typeface="Times New Roman" panose="02020603050405020304" pitchFamily="18" charset="0"/>
                <a:ea typeface="等线" panose="02010600030101010101" pitchFamily="2" charset="-122"/>
                <a:cs typeface="Times New Roman" panose="02020603050405020304" pitchFamily="18" charset="0"/>
              </a:rPr>
              <a:t>1. Background Review </a:t>
            </a:r>
          </a:p>
          <a:p>
            <a:pPr algn="ctr"/>
            <a:r>
              <a:rPr lang="en-US" altLang="zh-CN" sz="4000"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10773333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4C95232-8FE8-4A06-B112-2B04D1863C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6"/>
            <a:ext cx="12190194" cy="6859016"/>
          </a:xfrm>
          <a:prstGeom prst="rect">
            <a:avLst/>
          </a:prstGeom>
        </p:spPr>
      </p:pic>
      <p:sp>
        <p:nvSpPr>
          <p:cNvPr id="6" name="Title 1">
            <a:extLst>
              <a:ext uri="{FF2B5EF4-FFF2-40B4-BE49-F238E27FC236}">
                <a16:creationId xmlns:a16="http://schemas.microsoft.com/office/drawing/2014/main" id="{11158C78-4411-4507-9638-896424C9448E}"/>
              </a:ext>
            </a:extLst>
          </p:cNvPr>
          <p:cNvSpPr txBox="1">
            <a:spLocks/>
          </p:cNvSpPr>
          <p:nvPr/>
        </p:nvSpPr>
        <p:spPr>
          <a:xfrm>
            <a:off x="436098" y="752776"/>
            <a:ext cx="9144000" cy="719138"/>
          </a:xfrm>
          <a:prstGeom prst="rect">
            <a:avLst/>
          </a:prstGeom>
        </p:spPr>
        <p:txBody>
          <a:bodyPr/>
          <a:lstStyle>
            <a:lvl1pPr marL="119063" indent="-119063" algn="l" rtl="0" eaLnBrk="0" fontAlgn="base" hangingPunct="0">
              <a:spcBef>
                <a:spcPct val="0"/>
              </a:spcBef>
              <a:spcAft>
                <a:spcPct val="0"/>
              </a:spcAft>
              <a:defRPr sz="3200" b="1" u="none">
                <a:solidFill>
                  <a:srgbClr val="000000"/>
                </a:solidFill>
                <a:latin typeface="Calibri" pitchFamily="34" charset="0"/>
                <a:ea typeface="Calibri" pitchFamily="34" charset="0"/>
                <a:cs typeface="Calibri" pitchFamily="34" charset="0"/>
              </a:defRPr>
            </a:lvl1pPr>
            <a:lvl2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2pPr>
            <a:lvl3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3pPr>
            <a:lvl4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4pPr>
            <a:lvl5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5pPr>
            <a:lvl6pPr marL="576263" algn="l" rtl="0" eaLnBrk="0" fontAlgn="base" hangingPunct="0">
              <a:spcBef>
                <a:spcPct val="0"/>
              </a:spcBef>
              <a:spcAft>
                <a:spcPct val="0"/>
              </a:spcAft>
              <a:defRPr sz="3200" b="1" u="sng">
                <a:solidFill>
                  <a:srgbClr val="000066"/>
                </a:solidFill>
                <a:latin typeface="Arial" pitchFamily="34" charset="0"/>
              </a:defRPr>
            </a:lvl6pPr>
            <a:lvl7pPr marL="1033463" algn="l" rtl="0" eaLnBrk="0" fontAlgn="base" hangingPunct="0">
              <a:spcBef>
                <a:spcPct val="0"/>
              </a:spcBef>
              <a:spcAft>
                <a:spcPct val="0"/>
              </a:spcAft>
              <a:defRPr sz="3200" b="1" u="sng">
                <a:solidFill>
                  <a:srgbClr val="000066"/>
                </a:solidFill>
                <a:latin typeface="Arial" pitchFamily="34" charset="0"/>
              </a:defRPr>
            </a:lvl7pPr>
            <a:lvl8pPr marL="1490663" algn="l" rtl="0" eaLnBrk="0" fontAlgn="base" hangingPunct="0">
              <a:spcBef>
                <a:spcPct val="0"/>
              </a:spcBef>
              <a:spcAft>
                <a:spcPct val="0"/>
              </a:spcAft>
              <a:defRPr sz="3200" b="1" u="sng">
                <a:solidFill>
                  <a:srgbClr val="000066"/>
                </a:solidFill>
                <a:latin typeface="Arial" pitchFamily="34" charset="0"/>
              </a:defRPr>
            </a:lvl8pPr>
            <a:lvl9pPr marL="1947863" algn="l" rtl="0" eaLnBrk="0" fontAlgn="base" hangingPunct="0">
              <a:spcBef>
                <a:spcPct val="0"/>
              </a:spcBef>
              <a:spcAft>
                <a:spcPct val="0"/>
              </a:spcAft>
              <a:defRPr sz="3200" b="1" u="sng">
                <a:solidFill>
                  <a:srgbClr val="000066"/>
                </a:solidFill>
                <a:latin typeface="Arial" pitchFamily="34" charset="0"/>
              </a:defRPr>
            </a:lvl9pPr>
          </a:lstStyle>
          <a:p>
            <a:pPr marL="119063" marR="0" lvl="0" indent="-119063" algn="l" defTabSz="914400" rtl="0" eaLnBrk="0" fontAlgn="base" latinLnBrk="0" hangingPunct="0">
              <a:lnSpc>
                <a:spcPct val="100000"/>
              </a:lnSpc>
              <a:spcBef>
                <a:spcPct val="0"/>
              </a:spcBef>
              <a:spcAft>
                <a:spcPct val="0"/>
              </a:spcAft>
              <a:buClrTx/>
              <a:buSzTx/>
              <a:buFontTx/>
              <a:buNone/>
              <a:tabLst/>
              <a:defRPr/>
            </a:pPr>
            <a:r>
              <a:rPr lang="en-US" sz="4000" kern="0" dirty="0">
                <a:latin typeface="Times New Roman" panose="02020603050405020304" pitchFamily="18" charset="0"/>
                <a:ea typeface="等线" panose="02010600030101010101" pitchFamily="2" charset="-122"/>
                <a:cs typeface="Times New Roman" panose="02020603050405020304" pitchFamily="18" charset="0"/>
              </a:rPr>
              <a:t>Neural Network System Implementation</a:t>
            </a:r>
            <a:endParaRPr kumimoji="0" lang="en-US" sz="4000" b="1" i="0" u="none" strike="noStrike" kern="0" cap="none" spc="0" normalizeH="0" baseline="0" noProof="0" dirty="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5B6E6473-D80E-4131-9C44-A221122C3EDA}"/>
              </a:ext>
            </a:extLst>
          </p:cNvPr>
          <p:cNvSpPr txBox="1"/>
          <p:nvPr/>
        </p:nvSpPr>
        <p:spPr>
          <a:xfrm>
            <a:off x="1212526" y="2067342"/>
            <a:ext cx="9380263" cy="3970318"/>
          </a:xfrm>
          <a:prstGeom prst="rect">
            <a:avLst/>
          </a:prstGeom>
          <a:noFill/>
        </p:spPr>
        <p:txBody>
          <a:bodyPr wrap="square" rtlCol="0">
            <a:spAutoFit/>
          </a:bodyPr>
          <a:lstStyle/>
          <a:p>
            <a:pPr marL="742950" indent="-742950">
              <a:buAutoNum type="arabicPeriod"/>
            </a:pPr>
            <a:r>
              <a:rPr lang="en-US" altLang="zh-CN" sz="3600" dirty="0">
                <a:latin typeface="Times New Roman" panose="02020603050405020304" pitchFamily="18" charset="0"/>
                <a:cs typeface="Times New Roman" panose="02020603050405020304" pitchFamily="18" charset="0"/>
              </a:rPr>
              <a:t>Overview &amp; Parameters Import</a:t>
            </a:r>
          </a:p>
          <a:p>
            <a:pPr marL="742950" indent="-742950">
              <a:buAutoNum type="arabicPeriod"/>
            </a:pPr>
            <a:r>
              <a:rPr lang="en-US" altLang="zh-CN" sz="3600" dirty="0">
                <a:latin typeface="Times New Roman" panose="02020603050405020304" pitchFamily="18" charset="0"/>
                <a:cs typeface="Times New Roman" panose="02020603050405020304" pitchFamily="18" charset="0"/>
              </a:rPr>
              <a:t>OV5640 Camera</a:t>
            </a:r>
          </a:p>
          <a:p>
            <a:pPr marL="742950" indent="-742950">
              <a:buAutoNum type="arabicPeriod"/>
            </a:pPr>
            <a:r>
              <a:rPr lang="en-US" altLang="zh-CN" sz="3600" dirty="0">
                <a:latin typeface="Times New Roman" panose="02020603050405020304" pitchFamily="18" charset="0"/>
                <a:cs typeface="Times New Roman" panose="02020603050405020304" pitchFamily="18" charset="0"/>
              </a:rPr>
              <a:t>VGA to HDMI Output</a:t>
            </a:r>
          </a:p>
          <a:p>
            <a:pPr marL="742950" indent="-742950">
              <a:buAutoNum type="arabicPeriod"/>
            </a:pPr>
            <a:r>
              <a:rPr lang="en-US" altLang="zh-CN" sz="3600" dirty="0">
                <a:latin typeface="Times New Roman" panose="02020603050405020304" pitchFamily="18" charset="0"/>
                <a:cs typeface="Times New Roman" panose="02020603050405020304" pitchFamily="18" charset="0"/>
              </a:rPr>
              <a:t>CNN Interface</a:t>
            </a:r>
          </a:p>
          <a:p>
            <a:pPr marL="742950" indent="-742950">
              <a:buAutoNum type="arabicPeriod"/>
            </a:pPr>
            <a:r>
              <a:rPr lang="en-US" altLang="zh-CN" sz="3600" dirty="0">
                <a:latin typeface="Times New Roman" panose="02020603050405020304" pitchFamily="18" charset="0"/>
                <a:cs typeface="Times New Roman" panose="02020603050405020304" pitchFamily="18" charset="0"/>
              </a:rPr>
              <a:t>CNN Simulation Results</a:t>
            </a:r>
          </a:p>
          <a:p>
            <a:pPr marL="742950" indent="-742950">
              <a:buAutoNum type="arabicPeriod"/>
            </a:pPr>
            <a:r>
              <a:rPr lang="en-US" altLang="zh-CN" sz="3600" dirty="0">
                <a:latin typeface="Times New Roman" panose="02020603050405020304" pitchFamily="18" charset="0"/>
                <a:cs typeface="Times New Roman" panose="02020603050405020304" pitchFamily="18" charset="0"/>
              </a:rPr>
              <a:t>Route Summary</a:t>
            </a:r>
          </a:p>
          <a:p>
            <a:pPr marL="742950" indent="-742950">
              <a:buAutoNum type="arabicPeriod"/>
            </a:pPr>
            <a:endParaRPr lang="zh-CN" altLang="en-US" sz="3600" dirty="0"/>
          </a:p>
        </p:txBody>
      </p:sp>
    </p:spTree>
    <p:extLst>
      <p:ext uri="{BB962C8B-B14F-4D97-AF65-F5344CB8AC3E}">
        <p14:creationId xmlns:p14="http://schemas.microsoft.com/office/powerpoint/2010/main" val="26189051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60680" y="0"/>
            <a:ext cx="10515600" cy="1325563"/>
          </a:xfrm>
        </p:spPr>
        <p:txBody>
          <a:bodyPr/>
          <a:lstStyle/>
          <a:p>
            <a:r>
              <a:rPr lang="en-US" dirty="0"/>
              <a:t>Pulp-nn archetecture</a:t>
            </a:r>
          </a:p>
        </p:txBody>
      </p:sp>
      <p:pic>
        <p:nvPicPr>
          <p:cNvPr id="4" name="内容占位符 3"/>
          <p:cNvPicPr>
            <a:picLocks noGrp="1" noChangeAspect="1"/>
          </p:cNvPicPr>
          <p:nvPr>
            <p:ph idx="1"/>
            <p:custDataLst>
              <p:tags r:id="rId1"/>
            </p:custDataLst>
          </p:nvPr>
        </p:nvPicPr>
        <p:blipFill>
          <a:blip r:embed="rId4"/>
          <a:stretch>
            <a:fillRect/>
          </a:stretch>
        </p:blipFill>
        <p:spPr>
          <a:xfrm>
            <a:off x="934720" y="1155065"/>
            <a:ext cx="2004060" cy="3276600"/>
          </a:xfrm>
          <a:prstGeom prst="rect">
            <a:avLst/>
          </a:prstGeom>
        </p:spPr>
      </p:pic>
      <p:pic>
        <p:nvPicPr>
          <p:cNvPr id="5" name="图片 4"/>
          <p:cNvPicPr>
            <a:picLocks noChangeAspect="1"/>
          </p:cNvPicPr>
          <p:nvPr/>
        </p:nvPicPr>
        <p:blipFill>
          <a:blip r:embed="rId5"/>
          <a:stretch>
            <a:fillRect/>
          </a:stretch>
        </p:blipFill>
        <p:spPr>
          <a:xfrm>
            <a:off x="3288665" y="1325880"/>
            <a:ext cx="2065020" cy="3139440"/>
          </a:xfrm>
          <a:prstGeom prst="rect">
            <a:avLst/>
          </a:prstGeom>
        </p:spPr>
      </p:pic>
      <p:pic>
        <p:nvPicPr>
          <p:cNvPr id="6" name="图片 5"/>
          <p:cNvPicPr>
            <a:picLocks noChangeAspect="1"/>
          </p:cNvPicPr>
          <p:nvPr/>
        </p:nvPicPr>
        <p:blipFill>
          <a:blip r:embed="rId6"/>
          <a:stretch>
            <a:fillRect/>
          </a:stretch>
        </p:blipFill>
        <p:spPr>
          <a:xfrm>
            <a:off x="5661660" y="1325880"/>
            <a:ext cx="1821180" cy="3139440"/>
          </a:xfrm>
          <a:prstGeom prst="rect">
            <a:avLst/>
          </a:prstGeom>
        </p:spPr>
      </p:pic>
      <p:sp>
        <p:nvSpPr>
          <p:cNvPr id="7" name="文本框 6"/>
          <p:cNvSpPr txBox="1"/>
          <p:nvPr/>
        </p:nvSpPr>
        <p:spPr>
          <a:xfrm>
            <a:off x="934720" y="4949190"/>
            <a:ext cx="3747135" cy="645160"/>
          </a:xfrm>
          <a:prstGeom prst="rect">
            <a:avLst/>
          </a:prstGeom>
          <a:noFill/>
        </p:spPr>
        <p:txBody>
          <a:bodyPr wrap="none" rtlCol="0" anchor="t">
            <a:spAutoFit/>
          </a:bodyPr>
          <a:lstStyle/>
          <a:p>
            <a:pPr marL="0" indent="0">
              <a:buNone/>
            </a:pPr>
            <a:r>
              <a:rPr lang="en-US">
                <a:sym typeface="+mn-ea"/>
              </a:rPr>
              <a:t>It contains 3 hiden layers</a:t>
            </a:r>
          </a:p>
          <a:p>
            <a:pPr marL="0" indent="0">
              <a:buNone/>
            </a:pPr>
            <a:r>
              <a:rPr lang="en-US"/>
              <a:t>Total:input+3 hiden +1 fully+ output=6 </a:t>
            </a:r>
          </a:p>
        </p:txBody>
      </p:sp>
      <p:pic>
        <p:nvPicPr>
          <p:cNvPr id="8" name="图片 7"/>
          <p:cNvPicPr>
            <a:picLocks noChangeAspect="1"/>
          </p:cNvPicPr>
          <p:nvPr/>
        </p:nvPicPr>
        <p:blipFill>
          <a:blip r:embed="rId7"/>
          <a:stretch>
            <a:fillRect/>
          </a:stretch>
        </p:blipFill>
        <p:spPr>
          <a:xfrm>
            <a:off x="6436995" y="2070735"/>
            <a:ext cx="5109845" cy="4542790"/>
          </a:xfrm>
          <a:prstGeom prst="rect">
            <a:avLst/>
          </a:prstGeom>
        </p:spPr>
      </p:pic>
      <p:pic>
        <p:nvPicPr>
          <p:cNvPr id="10" name="图片 9"/>
          <p:cNvPicPr>
            <a:picLocks noChangeAspect="1"/>
          </p:cNvPicPr>
          <p:nvPr/>
        </p:nvPicPr>
        <p:blipFill>
          <a:blip r:embed="rId8"/>
          <a:stretch>
            <a:fillRect/>
          </a:stretch>
        </p:blipFill>
        <p:spPr>
          <a:xfrm>
            <a:off x="111125" y="1155065"/>
            <a:ext cx="11704320" cy="28194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60680" y="0"/>
            <a:ext cx="10515600" cy="1325563"/>
          </a:xfrm>
        </p:spPr>
        <p:txBody>
          <a:bodyPr/>
          <a:lstStyle/>
          <a:p>
            <a:r>
              <a:rPr lang="en-US" dirty="0"/>
              <a:t>LeNet-5 archetecture</a:t>
            </a:r>
          </a:p>
        </p:txBody>
      </p:sp>
      <p:pic>
        <p:nvPicPr>
          <p:cNvPr id="4" name="内容占位符 3"/>
          <p:cNvPicPr>
            <a:picLocks noGrp="1" noChangeAspect="1"/>
          </p:cNvPicPr>
          <p:nvPr>
            <p:ph idx="1"/>
            <p:custDataLst>
              <p:tags r:id="rId1"/>
            </p:custDataLst>
          </p:nvPr>
        </p:nvPicPr>
        <p:blipFill>
          <a:blip r:embed="rId4"/>
          <a:stretch>
            <a:fillRect/>
          </a:stretch>
        </p:blipFill>
        <p:spPr>
          <a:xfrm>
            <a:off x="448945" y="942340"/>
            <a:ext cx="4645025" cy="5293360"/>
          </a:xfrm>
          <a:prstGeom prst="rect">
            <a:avLst/>
          </a:prstGeom>
        </p:spPr>
      </p:pic>
      <p:sp>
        <p:nvSpPr>
          <p:cNvPr id="5" name="文本框 4"/>
          <p:cNvSpPr txBox="1"/>
          <p:nvPr/>
        </p:nvSpPr>
        <p:spPr>
          <a:xfrm>
            <a:off x="6225540" y="3738880"/>
            <a:ext cx="4060825" cy="645160"/>
          </a:xfrm>
          <a:prstGeom prst="rect">
            <a:avLst/>
          </a:prstGeom>
          <a:noFill/>
        </p:spPr>
        <p:txBody>
          <a:bodyPr wrap="square" rtlCol="0" anchor="t">
            <a:spAutoFit/>
          </a:bodyPr>
          <a:lstStyle/>
          <a:p>
            <a:pPr marL="0" indent="0">
              <a:buNone/>
            </a:pPr>
            <a:r>
              <a:rPr lang="en-US" dirty="0">
                <a:sym typeface="+mn-ea"/>
              </a:rPr>
              <a:t>It contains 2 </a:t>
            </a:r>
            <a:r>
              <a:rPr lang="en-US" dirty="0" err="1">
                <a:sym typeface="+mn-ea"/>
              </a:rPr>
              <a:t>hiden</a:t>
            </a:r>
            <a:r>
              <a:rPr lang="en-US" dirty="0">
                <a:sym typeface="+mn-ea"/>
              </a:rPr>
              <a:t> layers</a:t>
            </a:r>
          </a:p>
          <a:p>
            <a:pPr marL="0" indent="0">
              <a:buNone/>
            </a:pPr>
            <a:r>
              <a:rPr lang="en-US" dirty="0">
                <a:sym typeface="+mn-ea"/>
              </a:rPr>
              <a:t>Total:input+2 </a:t>
            </a:r>
            <a:r>
              <a:rPr lang="en-US" dirty="0" err="1">
                <a:sym typeface="+mn-ea"/>
              </a:rPr>
              <a:t>hiden</a:t>
            </a:r>
            <a:r>
              <a:rPr lang="en-US" dirty="0">
                <a:sym typeface="+mn-ea"/>
              </a:rPr>
              <a:t> +3 fully=6</a:t>
            </a:r>
            <a:endParaRPr lang="en-US" dirty="0"/>
          </a:p>
        </p:txBody>
      </p:sp>
      <p:pic>
        <p:nvPicPr>
          <p:cNvPr id="7" name="图片 6"/>
          <p:cNvPicPr>
            <a:picLocks noChangeAspect="1"/>
          </p:cNvPicPr>
          <p:nvPr/>
        </p:nvPicPr>
        <p:blipFill>
          <a:blip r:embed="rId5"/>
          <a:stretch>
            <a:fillRect/>
          </a:stretch>
        </p:blipFill>
        <p:spPr>
          <a:xfrm>
            <a:off x="4466590" y="1325880"/>
            <a:ext cx="7437120" cy="199644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4C95232-8FE8-4A06-B112-2B04D1863C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0194" cy="6859016"/>
          </a:xfrm>
          <a:prstGeom prst="rect">
            <a:avLst/>
          </a:prstGeom>
        </p:spPr>
      </p:pic>
      <p:sp>
        <p:nvSpPr>
          <p:cNvPr id="6" name="Title 1">
            <a:extLst>
              <a:ext uri="{FF2B5EF4-FFF2-40B4-BE49-F238E27FC236}">
                <a16:creationId xmlns:a16="http://schemas.microsoft.com/office/drawing/2014/main" id="{11158C78-4411-4507-9638-896424C9448E}"/>
              </a:ext>
            </a:extLst>
          </p:cNvPr>
          <p:cNvSpPr txBox="1">
            <a:spLocks/>
          </p:cNvSpPr>
          <p:nvPr/>
        </p:nvSpPr>
        <p:spPr>
          <a:xfrm>
            <a:off x="2883616" y="121900"/>
            <a:ext cx="12431252" cy="610546"/>
          </a:xfrm>
          <a:prstGeom prst="rect">
            <a:avLst/>
          </a:prstGeom>
        </p:spPr>
        <p:txBody>
          <a:bodyPr/>
          <a:lstStyle>
            <a:lvl1pPr marL="119063" indent="-119063" algn="l" rtl="0" eaLnBrk="0" fontAlgn="base" hangingPunct="0">
              <a:spcBef>
                <a:spcPct val="0"/>
              </a:spcBef>
              <a:spcAft>
                <a:spcPct val="0"/>
              </a:spcAft>
              <a:defRPr sz="3200" b="1" u="none">
                <a:solidFill>
                  <a:srgbClr val="000000"/>
                </a:solidFill>
                <a:latin typeface="Calibri" pitchFamily="34" charset="0"/>
                <a:ea typeface="Calibri" pitchFamily="34" charset="0"/>
                <a:cs typeface="Calibri" pitchFamily="34" charset="0"/>
              </a:defRPr>
            </a:lvl1pPr>
            <a:lvl2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2pPr>
            <a:lvl3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3pPr>
            <a:lvl4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4pPr>
            <a:lvl5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5pPr>
            <a:lvl6pPr marL="576263" algn="l" rtl="0" eaLnBrk="0" fontAlgn="base" hangingPunct="0">
              <a:spcBef>
                <a:spcPct val="0"/>
              </a:spcBef>
              <a:spcAft>
                <a:spcPct val="0"/>
              </a:spcAft>
              <a:defRPr sz="3200" b="1" u="sng">
                <a:solidFill>
                  <a:srgbClr val="000066"/>
                </a:solidFill>
                <a:latin typeface="Arial" pitchFamily="34" charset="0"/>
              </a:defRPr>
            </a:lvl6pPr>
            <a:lvl7pPr marL="1033463" algn="l" rtl="0" eaLnBrk="0" fontAlgn="base" hangingPunct="0">
              <a:spcBef>
                <a:spcPct val="0"/>
              </a:spcBef>
              <a:spcAft>
                <a:spcPct val="0"/>
              </a:spcAft>
              <a:defRPr sz="3200" b="1" u="sng">
                <a:solidFill>
                  <a:srgbClr val="000066"/>
                </a:solidFill>
                <a:latin typeface="Arial" pitchFamily="34" charset="0"/>
              </a:defRPr>
            </a:lvl7pPr>
            <a:lvl8pPr marL="1490663" algn="l" rtl="0" eaLnBrk="0" fontAlgn="base" hangingPunct="0">
              <a:spcBef>
                <a:spcPct val="0"/>
              </a:spcBef>
              <a:spcAft>
                <a:spcPct val="0"/>
              </a:spcAft>
              <a:defRPr sz="3200" b="1" u="sng">
                <a:solidFill>
                  <a:srgbClr val="000066"/>
                </a:solidFill>
                <a:latin typeface="Arial" pitchFamily="34" charset="0"/>
              </a:defRPr>
            </a:lvl8pPr>
            <a:lvl9pPr marL="1947863" algn="l" rtl="0" eaLnBrk="0" fontAlgn="base" hangingPunct="0">
              <a:spcBef>
                <a:spcPct val="0"/>
              </a:spcBef>
              <a:spcAft>
                <a:spcPct val="0"/>
              </a:spcAft>
              <a:defRPr sz="3200" b="1" u="sng">
                <a:solidFill>
                  <a:srgbClr val="000066"/>
                </a:solidFill>
                <a:latin typeface="Arial" pitchFamily="34" charset="0"/>
              </a:defRPr>
            </a:lvl9pPr>
          </a:lstStyle>
          <a:p>
            <a:pPr marL="119063" marR="0" lvl="0" indent="-119063" algn="l" defTabSz="914400" rtl="0" eaLnBrk="0" fontAlgn="base" latinLnBrk="0" hangingPunct="0">
              <a:lnSpc>
                <a:spcPct val="100000"/>
              </a:lnSpc>
              <a:spcBef>
                <a:spcPct val="0"/>
              </a:spcBef>
              <a:spcAft>
                <a:spcPct val="0"/>
              </a:spcAft>
              <a:buClrTx/>
              <a:buSzTx/>
              <a:buFontTx/>
              <a:buNone/>
              <a:tabLst/>
              <a:defRPr/>
            </a:pPr>
            <a:r>
              <a:rPr lang="en-US" sz="3600" kern="0" dirty="0">
                <a:latin typeface="Times New Roman" panose="02020603050405020304" pitchFamily="18" charset="0"/>
                <a:cs typeface="Times New Roman" panose="02020603050405020304" pitchFamily="18" charset="0"/>
              </a:rPr>
              <a:t>Overview</a:t>
            </a:r>
            <a:endParaRPr kumimoji="0" lang="en-US" sz="36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C5A81A0E-D661-46BB-BABA-0653172AECE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5097" y="2111661"/>
            <a:ext cx="6008291" cy="3887718"/>
          </a:xfrm>
          <a:prstGeom prst="rect">
            <a:avLst/>
          </a:prstGeom>
        </p:spPr>
      </p:pic>
      <p:sp>
        <p:nvSpPr>
          <p:cNvPr id="7" name="文本框 6">
            <a:extLst>
              <a:ext uri="{FF2B5EF4-FFF2-40B4-BE49-F238E27FC236}">
                <a16:creationId xmlns:a16="http://schemas.microsoft.com/office/drawing/2014/main" id="{F813478B-A939-4BBC-9CB5-AED26B8197D4}"/>
              </a:ext>
            </a:extLst>
          </p:cNvPr>
          <p:cNvSpPr txBox="1"/>
          <p:nvPr/>
        </p:nvSpPr>
        <p:spPr bwMode="auto">
          <a:xfrm>
            <a:off x="0" y="1501786"/>
            <a:ext cx="11225995" cy="6001643"/>
          </a:xfrm>
          <a:prstGeom prst="rect">
            <a:avLst/>
          </a:prstGeom>
          <a:noFill/>
          <a:ln>
            <a:noFill/>
          </a:ln>
          <a:extLst>
            <a:ext uri="{909E8E84-426E-40dd-AFC4-6F175D3DCCD1}">
              <a14:hiddenFill xmlns:mc="http://schemas.openxmlformats.org/markup-compatibility/2006" xmlns:a14="http://schemas.microsoft.com/office/drawing/2010/main" xmlns="">
                <a:solidFill>
                  <a:srgbClr val="FFFFFF"/>
                </a:solidFill>
              </a14:hiddenFill>
            </a:ext>
            <a:ext uri="{91240B29-F687-4f45-9708-019B960494DF}">
              <a14:hiddenLine xmlns:mc="http://schemas.openxmlformats.org/markup-compatibility/2006" xmlns:a14="http://schemas.microsoft.com/office/drawing/2010/main" xmlns=""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pPr marL="342900" indent="-342900">
              <a:buFont typeface="Arial" panose="020B0604020202020204" pitchFamily="34" charset="0"/>
              <a:buChar char="•"/>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Based on RISC-V ISA: convenient extension &amp; configurable module  </a:t>
            </a:r>
          </a:p>
          <a:p>
            <a:pPr algn="just"/>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lgn="just"/>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buFont typeface="Arial" panose="020B0604020202020204" pitchFamily="34" charset="0"/>
              <a:buChar char="•"/>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ETHZ:</a:t>
            </a:r>
          </a:p>
          <a:p>
            <a:pPr algn="just"/>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lgn="just"/>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1) Open source MCU SoC platform</a:t>
            </a:r>
          </a:p>
          <a:p>
            <a:pPr algn="just"/>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p>
          <a:p>
            <a:pPr algn="just"/>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2) Different RISC-V processor cores</a:t>
            </a:r>
          </a:p>
          <a:p>
            <a:pPr algn="just"/>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p>
          <a:p>
            <a:pPr algn="just"/>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3)</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PULP-NN multicore library</a:t>
            </a:r>
          </a:p>
          <a:p>
            <a:pPr marL="342900" indent="-342900" algn="just">
              <a:buFont typeface="Arial" panose="020B0604020202020204" pitchFamily="34" charset="0"/>
              <a:buChar char="•"/>
            </a:pPr>
            <a:endParaRPr lang="en-US" altLang="zh-CN" sz="2400" dirty="0">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p:txBody>
      </p:sp>
      <p:pic>
        <p:nvPicPr>
          <p:cNvPr id="13" name="图片 12">
            <a:extLst>
              <a:ext uri="{FF2B5EF4-FFF2-40B4-BE49-F238E27FC236}">
                <a16:creationId xmlns:a16="http://schemas.microsoft.com/office/drawing/2014/main" id="{669DD30D-A2AD-4125-8BA2-E2AF888B71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77106"/>
            <a:ext cx="12192000" cy="4986450"/>
          </a:xfrm>
          <a:prstGeom prst="rect">
            <a:avLst/>
          </a:prstGeom>
        </p:spPr>
      </p:pic>
    </p:spTree>
    <p:extLst>
      <p:ext uri="{BB962C8B-B14F-4D97-AF65-F5344CB8AC3E}">
        <p14:creationId xmlns:p14="http://schemas.microsoft.com/office/powerpoint/2010/main" val="18127397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4C95232-8FE8-4A06-B112-2B04D1863C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0194" cy="6859016"/>
          </a:xfrm>
          <a:prstGeom prst="rect">
            <a:avLst/>
          </a:prstGeom>
        </p:spPr>
      </p:pic>
      <p:sp>
        <p:nvSpPr>
          <p:cNvPr id="6" name="Title 1">
            <a:extLst>
              <a:ext uri="{FF2B5EF4-FFF2-40B4-BE49-F238E27FC236}">
                <a16:creationId xmlns:a16="http://schemas.microsoft.com/office/drawing/2014/main" id="{11158C78-4411-4507-9638-896424C9448E}"/>
              </a:ext>
            </a:extLst>
          </p:cNvPr>
          <p:cNvSpPr txBox="1">
            <a:spLocks/>
          </p:cNvSpPr>
          <p:nvPr/>
        </p:nvSpPr>
        <p:spPr>
          <a:xfrm>
            <a:off x="2883616" y="121900"/>
            <a:ext cx="12431252" cy="610546"/>
          </a:xfrm>
          <a:prstGeom prst="rect">
            <a:avLst/>
          </a:prstGeom>
        </p:spPr>
        <p:txBody>
          <a:bodyPr/>
          <a:lstStyle>
            <a:lvl1pPr marL="119063" indent="-119063" algn="l" rtl="0" eaLnBrk="0" fontAlgn="base" hangingPunct="0">
              <a:spcBef>
                <a:spcPct val="0"/>
              </a:spcBef>
              <a:spcAft>
                <a:spcPct val="0"/>
              </a:spcAft>
              <a:defRPr sz="3200" b="1" u="none">
                <a:solidFill>
                  <a:srgbClr val="000000"/>
                </a:solidFill>
                <a:latin typeface="Calibri" pitchFamily="34" charset="0"/>
                <a:ea typeface="Calibri" pitchFamily="34" charset="0"/>
                <a:cs typeface="Calibri" pitchFamily="34" charset="0"/>
              </a:defRPr>
            </a:lvl1pPr>
            <a:lvl2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2pPr>
            <a:lvl3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3pPr>
            <a:lvl4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4pPr>
            <a:lvl5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5pPr>
            <a:lvl6pPr marL="576263" algn="l" rtl="0" eaLnBrk="0" fontAlgn="base" hangingPunct="0">
              <a:spcBef>
                <a:spcPct val="0"/>
              </a:spcBef>
              <a:spcAft>
                <a:spcPct val="0"/>
              </a:spcAft>
              <a:defRPr sz="3200" b="1" u="sng">
                <a:solidFill>
                  <a:srgbClr val="000066"/>
                </a:solidFill>
                <a:latin typeface="Arial" pitchFamily="34" charset="0"/>
              </a:defRPr>
            </a:lvl6pPr>
            <a:lvl7pPr marL="1033463" algn="l" rtl="0" eaLnBrk="0" fontAlgn="base" hangingPunct="0">
              <a:spcBef>
                <a:spcPct val="0"/>
              </a:spcBef>
              <a:spcAft>
                <a:spcPct val="0"/>
              </a:spcAft>
              <a:defRPr sz="3200" b="1" u="sng">
                <a:solidFill>
                  <a:srgbClr val="000066"/>
                </a:solidFill>
                <a:latin typeface="Arial" pitchFamily="34" charset="0"/>
              </a:defRPr>
            </a:lvl7pPr>
            <a:lvl8pPr marL="1490663" algn="l" rtl="0" eaLnBrk="0" fontAlgn="base" hangingPunct="0">
              <a:spcBef>
                <a:spcPct val="0"/>
              </a:spcBef>
              <a:spcAft>
                <a:spcPct val="0"/>
              </a:spcAft>
              <a:defRPr sz="3200" b="1" u="sng">
                <a:solidFill>
                  <a:srgbClr val="000066"/>
                </a:solidFill>
                <a:latin typeface="Arial" pitchFamily="34" charset="0"/>
              </a:defRPr>
            </a:lvl8pPr>
            <a:lvl9pPr marL="1947863" algn="l" rtl="0" eaLnBrk="0" fontAlgn="base" hangingPunct="0">
              <a:spcBef>
                <a:spcPct val="0"/>
              </a:spcBef>
              <a:spcAft>
                <a:spcPct val="0"/>
              </a:spcAft>
              <a:defRPr sz="3200" b="1" u="sng">
                <a:solidFill>
                  <a:srgbClr val="000066"/>
                </a:solidFill>
                <a:latin typeface="Arial" pitchFamily="34" charset="0"/>
              </a:defRPr>
            </a:lvl9pPr>
          </a:lstStyle>
          <a:p>
            <a:pPr marL="119063" marR="0" lvl="0" indent="-119063" algn="l" defTabSz="914400" rtl="0" eaLnBrk="0" fontAlgn="base" latinLnBrk="0" hangingPunct="0">
              <a:lnSpc>
                <a:spcPct val="100000"/>
              </a:lnSpc>
              <a:spcBef>
                <a:spcPct val="0"/>
              </a:spcBef>
              <a:spcAft>
                <a:spcPct val="0"/>
              </a:spcAft>
              <a:buClrTx/>
              <a:buSzTx/>
              <a:buFontTx/>
              <a:buNone/>
              <a:tabLst/>
              <a:defRPr/>
            </a:pPr>
            <a:r>
              <a:rPr kumimoji="0" lang="en-US" sz="36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P</a:t>
            </a:r>
            <a:r>
              <a:rPr kumimoji="0" lang="en-US" altLang="zh-CN" sz="36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arameters Import</a:t>
            </a:r>
            <a:endParaRPr kumimoji="0" lang="en-US" sz="36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C5A81A0E-D661-46BB-BABA-0653172AECE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5097" y="2111661"/>
            <a:ext cx="6008291" cy="3887718"/>
          </a:xfrm>
          <a:prstGeom prst="rect">
            <a:avLst/>
          </a:prstGeom>
        </p:spPr>
      </p:pic>
      <p:sp>
        <p:nvSpPr>
          <p:cNvPr id="7" name="文本框 6">
            <a:extLst>
              <a:ext uri="{FF2B5EF4-FFF2-40B4-BE49-F238E27FC236}">
                <a16:creationId xmlns:a16="http://schemas.microsoft.com/office/drawing/2014/main" id="{F813478B-A939-4BBC-9CB5-AED26B8197D4}"/>
              </a:ext>
            </a:extLst>
          </p:cNvPr>
          <p:cNvSpPr txBox="1"/>
          <p:nvPr/>
        </p:nvSpPr>
        <p:spPr bwMode="auto">
          <a:xfrm>
            <a:off x="0" y="1501786"/>
            <a:ext cx="11225995" cy="6001643"/>
          </a:xfrm>
          <a:prstGeom prst="rect">
            <a:avLst/>
          </a:prstGeom>
          <a:noFill/>
          <a:ln>
            <a:noFill/>
          </a:ln>
          <a:extLst>
            <a:ext uri="{909E8E84-426E-40dd-AFC4-6F175D3DCCD1}">
              <a14:hiddenFill xmlns:mc="http://schemas.openxmlformats.org/markup-compatibility/2006" xmlns:a14="http://schemas.microsoft.com/office/drawing/2010/main" xmlns="">
                <a:solidFill>
                  <a:srgbClr val="FFFFFF"/>
                </a:solidFill>
              </a14:hiddenFill>
            </a:ext>
            <a:ext uri="{91240B29-F687-4f45-9708-019B960494DF}">
              <a14:hiddenLine xmlns:mc="http://schemas.openxmlformats.org/markup-compatibility/2006" xmlns:a14="http://schemas.microsoft.com/office/drawing/2010/main" xmlns=""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pPr marL="342900" indent="-342900">
              <a:buFont typeface="Arial" panose="020B0604020202020204" pitchFamily="34" charset="0"/>
              <a:buChar char="•"/>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Based on RISC-V ISA: convenient extension &amp; configurable module  </a:t>
            </a:r>
          </a:p>
          <a:p>
            <a:pPr algn="just"/>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lgn="just"/>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buFont typeface="Arial" panose="020B0604020202020204" pitchFamily="34" charset="0"/>
              <a:buChar char="•"/>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ETHZ:</a:t>
            </a:r>
          </a:p>
          <a:p>
            <a:pPr algn="just"/>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lgn="just"/>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1) Open source MCU SoC platform</a:t>
            </a:r>
          </a:p>
          <a:p>
            <a:pPr algn="just"/>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p>
          <a:p>
            <a:pPr algn="just"/>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2) Different RISC-V processor cores</a:t>
            </a:r>
          </a:p>
          <a:p>
            <a:pPr algn="just"/>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p>
          <a:p>
            <a:pPr algn="just"/>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3)</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PULP-NN multicore library</a:t>
            </a:r>
          </a:p>
          <a:p>
            <a:pPr marL="342900" indent="-342900" algn="just">
              <a:buFont typeface="Arial" panose="020B0604020202020204" pitchFamily="34" charset="0"/>
              <a:buChar char="•"/>
            </a:pPr>
            <a:endParaRPr lang="en-US" altLang="zh-CN" sz="2400" dirty="0">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9E532568-0DC3-40DA-A0EF-66C8997628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16724"/>
            <a:ext cx="12192000" cy="6019376"/>
          </a:xfrm>
          <a:prstGeom prst="rect">
            <a:avLst/>
          </a:prstGeom>
        </p:spPr>
      </p:pic>
      <p:sp>
        <p:nvSpPr>
          <p:cNvPr id="8" name="矩形 7">
            <a:extLst>
              <a:ext uri="{FF2B5EF4-FFF2-40B4-BE49-F238E27FC236}">
                <a16:creationId xmlns:a16="http://schemas.microsoft.com/office/drawing/2014/main" id="{1D061502-16E2-48B7-92DA-21FB33E1844A}"/>
              </a:ext>
            </a:extLst>
          </p:cNvPr>
          <p:cNvSpPr/>
          <p:nvPr/>
        </p:nvSpPr>
        <p:spPr bwMode="auto">
          <a:xfrm>
            <a:off x="519058" y="5899887"/>
            <a:ext cx="10294085" cy="370286"/>
          </a:xfrm>
          <a:prstGeom prst="rect">
            <a:avLst/>
          </a:prstGeom>
          <a:noFill/>
          <a:ln w="38100">
            <a:solidFill>
              <a:srgbClr val="FF0000"/>
            </a:solidFill>
          </a:ln>
          <a:effectLst/>
        </p:spPr>
        <p:txBody>
          <a:bodyPr vert="horz" wrap="square" lIns="0" tIns="0" rIns="0" bIns="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200" b="0" i="0" u="none" strike="noStrike" cap="none" normalizeH="0" baseline="0" dirty="0">
              <a:ln>
                <a:noFill/>
              </a:ln>
              <a:solidFill>
                <a:srgbClr val="24292E"/>
              </a:solidFill>
              <a:effectLst/>
              <a:latin typeface="Arial Unicode MS"/>
              <a:ea typeface="SFMono-Regular"/>
            </a:endParaRPr>
          </a:p>
        </p:txBody>
      </p:sp>
      <p:sp>
        <p:nvSpPr>
          <p:cNvPr id="9" name="矩形 8">
            <a:extLst>
              <a:ext uri="{FF2B5EF4-FFF2-40B4-BE49-F238E27FC236}">
                <a16:creationId xmlns:a16="http://schemas.microsoft.com/office/drawing/2014/main" id="{E752835A-467B-4ECD-BC06-9E55A014388E}"/>
              </a:ext>
            </a:extLst>
          </p:cNvPr>
          <p:cNvSpPr/>
          <p:nvPr/>
        </p:nvSpPr>
        <p:spPr bwMode="auto">
          <a:xfrm>
            <a:off x="308601" y="750505"/>
            <a:ext cx="3653799" cy="370286"/>
          </a:xfrm>
          <a:prstGeom prst="rect">
            <a:avLst/>
          </a:prstGeom>
          <a:noFill/>
          <a:ln w="38100">
            <a:solidFill>
              <a:srgbClr val="FF0000"/>
            </a:solidFill>
          </a:ln>
          <a:effectLst/>
        </p:spPr>
        <p:txBody>
          <a:bodyPr vert="horz" wrap="square" lIns="0" tIns="0" rIns="0" bIns="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200" b="0" i="0" u="none" strike="noStrike" cap="none" normalizeH="0" baseline="0" dirty="0">
              <a:ln>
                <a:noFill/>
              </a:ln>
              <a:solidFill>
                <a:srgbClr val="24292E"/>
              </a:solidFill>
              <a:effectLst/>
              <a:latin typeface="Arial Unicode MS"/>
              <a:ea typeface="SFMono-Regular"/>
            </a:endParaRPr>
          </a:p>
        </p:txBody>
      </p:sp>
      <p:pic>
        <p:nvPicPr>
          <p:cNvPr id="11" name="图片 10">
            <a:extLst>
              <a:ext uri="{FF2B5EF4-FFF2-40B4-BE49-F238E27FC236}">
                <a16:creationId xmlns:a16="http://schemas.microsoft.com/office/drawing/2014/main" id="{F290DA78-20C8-430A-A1DC-B8FCCA6D22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4980" y="208384"/>
            <a:ext cx="2086807" cy="5420709"/>
          </a:xfrm>
          <a:prstGeom prst="rect">
            <a:avLst/>
          </a:prstGeom>
        </p:spPr>
      </p:pic>
    </p:spTree>
    <p:extLst>
      <p:ext uri="{BB962C8B-B14F-4D97-AF65-F5344CB8AC3E}">
        <p14:creationId xmlns:p14="http://schemas.microsoft.com/office/powerpoint/2010/main" val="8395934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4C95232-8FE8-4A06-B112-2B04D1863C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0194" cy="6859016"/>
          </a:xfrm>
          <a:prstGeom prst="rect">
            <a:avLst/>
          </a:prstGeom>
        </p:spPr>
      </p:pic>
      <p:sp>
        <p:nvSpPr>
          <p:cNvPr id="6" name="Title 1">
            <a:extLst>
              <a:ext uri="{FF2B5EF4-FFF2-40B4-BE49-F238E27FC236}">
                <a16:creationId xmlns:a16="http://schemas.microsoft.com/office/drawing/2014/main" id="{11158C78-4411-4507-9638-896424C9448E}"/>
              </a:ext>
            </a:extLst>
          </p:cNvPr>
          <p:cNvSpPr txBox="1">
            <a:spLocks/>
          </p:cNvSpPr>
          <p:nvPr/>
        </p:nvSpPr>
        <p:spPr>
          <a:xfrm>
            <a:off x="482890" y="641479"/>
            <a:ext cx="12431252" cy="610546"/>
          </a:xfrm>
          <a:prstGeom prst="rect">
            <a:avLst/>
          </a:prstGeom>
        </p:spPr>
        <p:txBody>
          <a:bodyPr/>
          <a:lstStyle>
            <a:lvl1pPr marL="119063" indent="-119063" algn="l" rtl="0" eaLnBrk="0" fontAlgn="base" hangingPunct="0">
              <a:spcBef>
                <a:spcPct val="0"/>
              </a:spcBef>
              <a:spcAft>
                <a:spcPct val="0"/>
              </a:spcAft>
              <a:defRPr sz="3200" b="1" u="none">
                <a:solidFill>
                  <a:srgbClr val="000000"/>
                </a:solidFill>
                <a:latin typeface="Calibri" pitchFamily="34" charset="0"/>
                <a:ea typeface="Calibri" pitchFamily="34" charset="0"/>
                <a:cs typeface="Calibri" pitchFamily="34" charset="0"/>
              </a:defRPr>
            </a:lvl1pPr>
            <a:lvl2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2pPr>
            <a:lvl3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3pPr>
            <a:lvl4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4pPr>
            <a:lvl5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5pPr>
            <a:lvl6pPr marL="576263" algn="l" rtl="0" eaLnBrk="0" fontAlgn="base" hangingPunct="0">
              <a:spcBef>
                <a:spcPct val="0"/>
              </a:spcBef>
              <a:spcAft>
                <a:spcPct val="0"/>
              </a:spcAft>
              <a:defRPr sz="3200" b="1" u="sng">
                <a:solidFill>
                  <a:srgbClr val="000066"/>
                </a:solidFill>
                <a:latin typeface="Arial" pitchFamily="34" charset="0"/>
              </a:defRPr>
            </a:lvl6pPr>
            <a:lvl7pPr marL="1033463" algn="l" rtl="0" eaLnBrk="0" fontAlgn="base" hangingPunct="0">
              <a:spcBef>
                <a:spcPct val="0"/>
              </a:spcBef>
              <a:spcAft>
                <a:spcPct val="0"/>
              </a:spcAft>
              <a:defRPr sz="3200" b="1" u="sng">
                <a:solidFill>
                  <a:srgbClr val="000066"/>
                </a:solidFill>
                <a:latin typeface="Arial" pitchFamily="34" charset="0"/>
              </a:defRPr>
            </a:lvl7pPr>
            <a:lvl8pPr marL="1490663" algn="l" rtl="0" eaLnBrk="0" fontAlgn="base" hangingPunct="0">
              <a:spcBef>
                <a:spcPct val="0"/>
              </a:spcBef>
              <a:spcAft>
                <a:spcPct val="0"/>
              </a:spcAft>
              <a:defRPr sz="3200" b="1" u="sng">
                <a:solidFill>
                  <a:srgbClr val="000066"/>
                </a:solidFill>
                <a:latin typeface="Arial" pitchFamily="34" charset="0"/>
              </a:defRPr>
            </a:lvl8pPr>
            <a:lvl9pPr marL="1947863" algn="l" rtl="0" eaLnBrk="0" fontAlgn="base" hangingPunct="0">
              <a:spcBef>
                <a:spcPct val="0"/>
              </a:spcBef>
              <a:spcAft>
                <a:spcPct val="0"/>
              </a:spcAft>
              <a:defRPr sz="3200" b="1" u="sng">
                <a:solidFill>
                  <a:srgbClr val="000066"/>
                </a:solidFill>
                <a:latin typeface="Arial" pitchFamily="34" charset="0"/>
              </a:defRPr>
            </a:lvl9pPr>
          </a:lstStyle>
          <a:p>
            <a:pPr marL="119063" marR="0" lvl="0" indent="-119063" algn="l"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OV</a:t>
            </a:r>
            <a:r>
              <a:rPr lang="en-US" altLang="zh-CN" sz="3600" kern="0" dirty="0">
                <a:latin typeface="Times New Roman" panose="02020603050405020304" pitchFamily="18" charset="0"/>
                <a:cs typeface="Times New Roman" panose="02020603050405020304" pitchFamily="18" charset="0"/>
              </a:rPr>
              <a:t>5640 Camera</a:t>
            </a:r>
            <a:endParaRPr kumimoji="0" lang="en-US" sz="36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8" name="箭头: 右 7">
            <a:extLst>
              <a:ext uri="{FF2B5EF4-FFF2-40B4-BE49-F238E27FC236}">
                <a16:creationId xmlns:a16="http://schemas.microsoft.com/office/drawing/2014/main" id="{6D8BF74A-3E1A-47D2-8311-CDCA0A9D3C9A}"/>
              </a:ext>
            </a:extLst>
          </p:cNvPr>
          <p:cNvSpPr/>
          <p:nvPr/>
        </p:nvSpPr>
        <p:spPr>
          <a:xfrm rot="5400000">
            <a:off x="1377606" y="2146718"/>
            <a:ext cx="394810" cy="3246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右 8">
            <a:extLst>
              <a:ext uri="{FF2B5EF4-FFF2-40B4-BE49-F238E27FC236}">
                <a16:creationId xmlns:a16="http://schemas.microsoft.com/office/drawing/2014/main" id="{1149F325-B3F1-4E70-9856-CC262DDB96CA}"/>
              </a:ext>
            </a:extLst>
          </p:cNvPr>
          <p:cNvSpPr/>
          <p:nvPr/>
        </p:nvSpPr>
        <p:spPr>
          <a:xfrm rot="5400000">
            <a:off x="1377605" y="3249251"/>
            <a:ext cx="394810" cy="3246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右 9">
            <a:extLst>
              <a:ext uri="{FF2B5EF4-FFF2-40B4-BE49-F238E27FC236}">
                <a16:creationId xmlns:a16="http://schemas.microsoft.com/office/drawing/2014/main" id="{73375662-C9DB-450C-BDA6-B66A69FF786D}"/>
              </a:ext>
            </a:extLst>
          </p:cNvPr>
          <p:cNvSpPr/>
          <p:nvPr/>
        </p:nvSpPr>
        <p:spPr>
          <a:xfrm rot="5400000">
            <a:off x="1377605" y="4408938"/>
            <a:ext cx="394810" cy="3246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908BCF44-B78F-4987-AC27-80398DBF02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2548" y="304847"/>
            <a:ext cx="7247646" cy="5911674"/>
          </a:xfrm>
          <a:prstGeom prst="rect">
            <a:avLst/>
          </a:prstGeom>
        </p:spPr>
      </p:pic>
      <p:sp>
        <p:nvSpPr>
          <p:cNvPr id="7" name="文本框 6">
            <a:extLst>
              <a:ext uri="{FF2B5EF4-FFF2-40B4-BE49-F238E27FC236}">
                <a16:creationId xmlns:a16="http://schemas.microsoft.com/office/drawing/2014/main" id="{F813478B-A939-4BBC-9CB5-AED26B8197D4}"/>
              </a:ext>
            </a:extLst>
          </p:cNvPr>
          <p:cNvSpPr txBox="1"/>
          <p:nvPr/>
        </p:nvSpPr>
        <p:spPr bwMode="auto">
          <a:xfrm>
            <a:off x="198120" y="1583203"/>
            <a:ext cx="11225995" cy="6370975"/>
          </a:xfrm>
          <a:prstGeom prst="rect">
            <a:avLst/>
          </a:prstGeom>
          <a:noFill/>
          <a:ln>
            <a:noFill/>
          </a:ln>
          <a:extLst>
            <a:ext uri="{909E8E84-426E-40dd-AFC4-6F175D3DCCD1}">
              <a14:hiddenFill xmlns:mc="http://schemas.openxmlformats.org/markup-compatibility/2006" xmlns:a14="http://schemas.microsoft.com/office/drawing/2010/main" xmlns="">
                <a:solidFill>
                  <a:srgbClr val="FFFFFF"/>
                </a:solidFill>
              </a14:hiddenFill>
            </a:ext>
            <a:ext uri="{91240B29-F687-4f45-9708-019B960494DF}">
              <a14:hiddenLine xmlns:mc="http://schemas.openxmlformats.org/markup-compatibility/2006" xmlns:a14="http://schemas.microsoft.com/office/drawing/2010/main" xmlns=""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pPr marL="342900" indent="-342900">
              <a:buFont typeface="Arial" panose="020B0604020202020204" pitchFamily="34" charset="0"/>
              <a:buChar char="•"/>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Imaging sensor catch pixels   </a:t>
            </a:r>
          </a:p>
          <a:p>
            <a:pPr algn="just"/>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lgn="just"/>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buFont typeface="Arial" panose="020B0604020202020204" pitchFamily="34" charset="0"/>
              <a:buChar char="•"/>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Save pixels in FIFO (use MIG DDR to store)</a:t>
            </a:r>
          </a:p>
          <a:p>
            <a:pPr marL="342900" indent="-342900" algn="just">
              <a:buFont typeface="Arial" panose="020B0604020202020204" pitchFamily="34" charset="0"/>
              <a:buChar char="•"/>
            </a:pP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lgn="just"/>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buFont typeface="Arial" panose="020B0604020202020204" pitchFamily="34" charset="0"/>
              <a:buChar char="•"/>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Generate RGB signal</a:t>
            </a:r>
          </a:p>
          <a:p>
            <a:pPr marL="342900" indent="-342900" algn="just">
              <a:buFont typeface="Arial" panose="020B0604020202020204" pitchFamily="34" charset="0"/>
              <a:buChar char="•"/>
            </a:pP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buFont typeface="Arial" panose="020B0604020202020204" pitchFamily="34" charset="0"/>
              <a:buChar char="•"/>
            </a:pP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buFont typeface="Arial" panose="020B0604020202020204" pitchFamily="34" charset="0"/>
              <a:buChar char="•"/>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Extract effective RGB signal</a:t>
            </a:r>
          </a:p>
          <a:p>
            <a:pPr algn="just"/>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p>
          <a:p>
            <a:pPr marL="342900" indent="-342900" algn="just">
              <a:buFont typeface="Arial" panose="020B0604020202020204" pitchFamily="34" charset="0"/>
              <a:buChar char="•"/>
            </a:pPr>
            <a:endParaRPr lang="en-US" altLang="zh-CN" sz="2400" dirty="0">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506906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4C95232-8FE8-4A06-B112-2B04D1863C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0194" cy="6859016"/>
          </a:xfrm>
          <a:prstGeom prst="rect">
            <a:avLst/>
          </a:prstGeom>
        </p:spPr>
      </p:pic>
      <p:sp>
        <p:nvSpPr>
          <p:cNvPr id="6" name="Title 1">
            <a:extLst>
              <a:ext uri="{FF2B5EF4-FFF2-40B4-BE49-F238E27FC236}">
                <a16:creationId xmlns:a16="http://schemas.microsoft.com/office/drawing/2014/main" id="{11158C78-4411-4507-9638-896424C9448E}"/>
              </a:ext>
            </a:extLst>
          </p:cNvPr>
          <p:cNvSpPr txBox="1">
            <a:spLocks/>
          </p:cNvSpPr>
          <p:nvPr/>
        </p:nvSpPr>
        <p:spPr>
          <a:xfrm>
            <a:off x="482890" y="641479"/>
            <a:ext cx="12431252" cy="610546"/>
          </a:xfrm>
          <a:prstGeom prst="rect">
            <a:avLst/>
          </a:prstGeom>
        </p:spPr>
        <p:txBody>
          <a:bodyPr/>
          <a:lstStyle>
            <a:lvl1pPr marL="119063" indent="-119063" algn="l" rtl="0" eaLnBrk="0" fontAlgn="base" hangingPunct="0">
              <a:spcBef>
                <a:spcPct val="0"/>
              </a:spcBef>
              <a:spcAft>
                <a:spcPct val="0"/>
              </a:spcAft>
              <a:defRPr sz="3200" b="1" u="none">
                <a:solidFill>
                  <a:srgbClr val="000000"/>
                </a:solidFill>
                <a:latin typeface="Calibri" pitchFamily="34" charset="0"/>
                <a:ea typeface="Calibri" pitchFamily="34" charset="0"/>
                <a:cs typeface="Calibri" pitchFamily="34" charset="0"/>
              </a:defRPr>
            </a:lvl1pPr>
            <a:lvl2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2pPr>
            <a:lvl3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3pPr>
            <a:lvl4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4pPr>
            <a:lvl5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5pPr>
            <a:lvl6pPr marL="576263" algn="l" rtl="0" eaLnBrk="0" fontAlgn="base" hangingPunct="0">
              <a:spcBef>
                <a:spcPct val="0"/>
              </a:spcBef>
              <a:spcAft>
                <a:spcPct val="0"/>
              </a:spcAft>
              <a:defRPr sz="3200" b="1" u="sng">
                <a:solidFill>
                  <a:srgbClr val="000066"/>
                </a:solidFill>
                <a:latin typeface="Arial" pitchFamily="34" charset="0"/>
              </a:defRPr>
            </a:lvl6pPr>
            <a:lvl7pPr marL="1033463" algn="l" rtl="0" eaLnBrk="0" fontAlgn="base" hangingPunct="0">
              <a:spcBef>
                <a:spcPct val="0"/>
              </a:spcBef>
              <a:spcAft>
                <a:spcPct val="0"/>
              </a:spcAft>
              <a:defRPr sz="3200" b="1" u="sng">
                <a:solidFill>
                  <a:srgbClr val="000066"/>
                </a:solidFill>
                <a:latin typeface="Arial" pitchFamily="34" charset="0"/>
              </a:defRPr>
            </a:lvl7pPr>
            <a:lvl8pPr marL="1490663" algn="l" rtl="0" eaLnBrk="0" fontAlgn="base" hangingPunct="0">
              <a:spcBef>
                <a:spcPct val="0"/>
              </a:spcBef>
              <a:spcAft>
                <a:spcPct val="0"/>
              </a:spcAft>
              <a:defRPr sz="3200" b="1" u="sng">
                <a:solidFill>
                  <a:srgbClr val="000066"/>
                </a:solidFill>
                <a:latin typeface="Arial" pitchFamily="34" charset="0"/>
              </a:defRPr>
            </a:lvl8pPr>
            <a:lvl9pPr marL="1947863" algn="l" rtl="0" eaLnBrk="0" fontAlgn="base" hangingPunct="0">
              <a:spcBef>
                <a:spcPct val="0"/>
              </a:spcBef>
              <a:spcAft>
                <a:spcPct val="0"/>
              </a:spcAft>
              <a:defRPr sz="3200" b="1" u="sng">
                <a:solidFill>
                  <a:srgbClr val="000066"/>
                </a:solidFill>
                <a:latin typeface="Arial" pitchFamily="34" charset="0"/>
              </a:defRPr>
            </a:lvl9pPr>
          </a:lstStyle>
          <a:p>
            <a:pPr lvl="0">
              <a:defRPr/>
            </a:pPr>
            <a:r>
              <a:rPr lang="en-US" sz="3600" kern="0" dirty="0">
                <a:latin typeface="Times New Roman" panose="02020603050405020304" pitchFamily="18" charset="0"/>
                <a:cs typeface="Times New Roman" panose="02020603050405020304" pitchFamily="18" charset="0"/>
              </a:rPr>
              <a:t>VGA to HDMI Output: </a:t>
            </a:r>
            <a:r>
              <a:rPr lang="en-US" altLang="zh-CN" sz="3600" kern="0" dirty="0">
                <a:latin typeface="Times New Roman" panose="02020603050405020304" pitchFamily="18" charset="0"/>
                <a:cs typeface="Times New Roman" panose="02020603050405020304" pitchFamily="18" charset="0"/>
              </a:rPr>
              <a:t>1280</a:t>
            </a:r>
            <a:r>
              <a:rPr lang="en-US" sz="3600" kern="0" dirty="0">
                <a:latin typeface="Times New Roman" panose="02020603050405020304" pitchFamily="18" charset="0"/>
                <a:cs typeface="Times New Roman" panose="02020603050405020304" pitchFamily="18" charset="0"/>
              </a:rPr>
              <a:t>*</a:t>
            </a:r>
            <a:r>
              <a:rPr lang="en-US" altLang="zh-CN" sz="3600" kern="0" dirty="0">
                <a:latin typeface="Times New Roman" panose="02020603050405020304" pitchFamily="18" charset="0"/>
                <a:cs typeface="Times New Roman" panose="02020603050405020304" pitchFamily="18" charset="0"/>
              </a:rPr>
              <a:t>720 </a:t>
            </a:r>
            <a:r>
              <a:rPr lang="en-US" sz="3600" kern="0" dirty="0">
                <a:latin typeface="Times New Roman" panose="02020603050405020304" pitchFamily="18" charset="0"/>
                <a:cs typeface="Times New Roman" panose="02020603050405020304" pitchFamily="18" charset="0"/>
              </a:rPr>
              <a:t>@60 </a:t>
            </a:r>
            <a:r>
              <a:rPr lang="en-US" altLang="zh-CN" sz="3600" kern="0" dirty="0">
                <a:latin typeface="Times New Roman" panose="02020603050405020304" pitchFamily="18" charset="0"/>
                <a:cs typeface="Times New Roman" panose="02020603050405020304" pitchFamily="18" charset="0"/>
              </a:rPr>
              <a:t>H</a:t>
            </a:r>
            <a:r>
              <a:rPr lang="en-US" sz="3600" kern="0" dirty="0">
                <a:latin typeface="Times New Roman" panose="02020603050405020304" pitchFamily="18" charset="0"/>
                <a:cs typeface="Times New Roman" panose="02020603050405020304" pitchFamily="18" charset="0"/>
              </a:rPr>
              <a:t>z</a:t>
            </a:r>
            <a:endParaRPr kumimoji="0" lang="en-US" sz="36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F813478B-A939-4BBC-9CB5-AED26B8197D4}"/>
              </a:ext>
            </a:extLst>
          </p:cNvPr>
          <p:cNvSpPr txBox="1"/>
          <p:nvPr/>
        </p:nvSpPr>
        <p:spPr bwMode="auto">
          <a:xfrm>
            <a:off x="559898" y="1568320"/>
            <a:ext cx="4774910" cy="6863417"/>
          </a:xfrm>
          <a:prstGeom prst="rect">
            <a:avLst/>
          </a:prstGeom>
          <a:noFill/>
          <a:ln>
            <a:noFill/>
          </a:ln>
          <a:extLst>
            <a:ext uri="{909E8E84-426E-40dd-AFC4-6F175D3DCCD1}">
              <a14:hiddenFill xmlns:mc="http://schemas.openxmlformats.org/markup-compatibility/2006" xmlns:a14="http://schemas.microsoft.com/office/drawing/2010/main" xmlns="">
                <a:solidFill>
                  <a:srgbClr val="FFFFFF"/>
                </a:solidFill>
              </a14:hiddenFill>
            </a:ext>
            <a:ext uri="{91240B29-F687-4f45-9708-019B960494DF}">
              <a14:hiddenLine xmlns:mc="http://schemas.openxmlformats.org/markup-compatibility/2006" xmlns:a14="http://schemas.microsoft.com/office/drawing/2010/main" xmlns=""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VGA signal:</a:t>
            </a:r>
          </a:p>
          <a:p>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buFont typeface="Arial" panose="020B0604020202020204" pitchFamily="34" charset="0"/>
              <a:buChar char="•"/>
            </a:pPr>
            <a:r>
              <a:rPr lang="en-US" altLang="zh-CN" sz="2800" dirty="0" err="1">
                <a:latin typeface="Times New Roman" panose="02020603050405020304" pitchFamily="18" charset="0"/>
                <a:ea typeface="微软雅黑" panose="020B0503020204020204" pitchFamily="34" charset="-122"/>
                <a:cs typeface="Times New Roman" panose="02020603050405020304" pitchFamily="18" charset="0"/>
              </a:rPr>
              <a:t>H_sync</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 </a:t>
            </a:r>
          </a:p>
          <a:p>
            <a:pPr marL="342900" indent="-342900">
              <a:buFont typeface="Arial" panose="020B0604020202020204" pitchFamily="34" charset="0"/>
              <a:buChar char="•"/>
            </a:pPr>
            <a:r>
              <a:rPr lang="en-US" altLang="zh-CN" sz="2800" dirty="0" err="1">
                <a:latin typeface="Times New Roman" panose="02020603050405020304" pitchFamily="18" charset="0"/>
                <a:ea typeface="微软雅黑" panose="020B0503020204020204" pitchFamily="34" charset="-122"/>
                <a:cs typeface="Times New Roman" panose="02020603050405020304" pitchFamily="18" charset="0"/>
              </a:rPr>
              <a:t>V_sync</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buFont typeface="Arial" panose="020B0604020202020204" pitchFamily="34" charset="0"/>
              <a:buChar char="•"/>
            </a:pPr>
            <a:r>
              <a:rPr lang="en-US" altLang="zh-CN" sz="2800" dirty="0" err="1">
                <a:latin typeface="Times New Roman" panose="02020603050405020304" pitchFamily="18" charset="0"/>
                <a:ea typeface="微软雅黑" panose="020B0503020204020204" pitchFamily="34" charset="-122"/>
                <a:cs typeface="Times New Roman" panose="02020603050405020304" pitchFamily="18" charset="0"/>
              </a:rPr>
              <a:t>VGA_de</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buFont typeface="Arial" panose="020B0604020202020204" pitchFamily="34" charset="0"/>
              <a:buChar char="•"/>
            </a:pPr>
            <a:r>
              <a:rPr lang="en-US" altLang="zh-CN" sz="2800" dirty="0" err="1">
                <a:latin typeface="Times New Roman" panose="02020603050405020304" pitchFamily="18" charset="0"/>
                <a:ea typeface="微软雅黑" panose="020B0503020204020204" pitchFamily="34" charset="-122"/>
                <a:cs typeface="Times New Roman" panose="02020603050405020304" pitchFamily="18" charset="0"/>
              </a:rPr>
              <a:t>VGA_r</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buFont typeface="Arial" panose="020B0604020202020204" pitchFamily="34" charset="0"/>
              <a:buChar char="•"/>
            </a:pPr>
            <a:r>
              <a:rPr lang="en-US" altLang="zh-CN" sz="2800" dirty="0" err="1">
                <a:latin typeface="Times New Roman" panose="02020603050405020304" pitchFamily="18" charset="0"/>
                <a:ea typeface="微软雅黑" panose="020B0503020204020204" pitchFamily="34" charset="-122"/>
                <a:cs typeface="Times New Roman" panose="02020603050405020304" pitchFamily="18" charset="0"/>
              </a:rPr>
              <a:t>VGA_g</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buFont typeface="Arial" panose="020B0604020202020204" pitchFamily="34" charset="0"/>
              <a:buChar char="•"/>
            </a:pPr>
            <a:r>
              <a:rPr lang="en-US" altLang="zh-CN" sz="2800" dirty="0" err="1">
                <a:latin typeface="Times New Roman" panose="02020603050405020304" pitchFamily="18" charset="0"/>
                <a:ea typeface="微软雅黑" panose="020B0503020204020204" pitchFamily="34" charset="-122"/>
                <a:cs typeface="Times New Roman" panose="02020603050405020304" pitchFamily="18" charset="0"/>
              </a:rPr>
              <a:t>VGA_b</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buFont typeface="Arial" panose="020B0604020202020204" pitchFamily="34" charset="0"/>
              <a:buChar char="•"/>
            </a:pP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lgn="just"/>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p>
          <a:p>
            <a:pPr marL="342900" indent="-342900" algn="just">
              <a:buFont typeface="Arial" panose="020B0604020202020204" pitchFamily="34" charset="0"/>
              <a:buChar char="•"/>
            </a:pPr>
            <a:endParaRPr lang="en-US" altLang="zh-CN" sz="2400" dirty="0">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0AB9FA47-6FA2-4AAD-8C98-CCE9376CC1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4320" y="2060005"/>
            <a:ext cx="7624789" cy="1554097"/>
          </a:xfrm>
          <a:prstGeom prst="rect">
            <a:avLst/>
          </a:prstGeom>
        </p:spPr>
      </p:pic>
      <p:pic>
        <p:nvPicPr>
          <p:cNvPr id="12" name="图片 11">
            <a:extLst>
              <a:ext uri="{FF2B5EF4-FFF2-40B4-BE49-F238E27FC236}">
                <a16:creationId xmlns:a16="http://schemas.microsoft.com/office/drawing/2014/main" id="{CE75037E-B35B-4099-B685-6315D2C6C4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6377" y="3860930"/>
            <a:ext cx="7705725" cy="1428750"/>
          </a:xfrm>
          <a:prstGeom prst="rect">
            <a:avLst/>
          </a:prstGeom>
        </p:spPr>
      </p:pic>
    </p:spTree>
    <p:extLst>
      <p:ext uri="{BB962C8B-B14F-4D97-AF65-F5344CB8AC3E}">
        <p14:creationId xmlns:p14="http://schemas.microsoft.com/office/powerpoint/2010/main" val="1902349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4C95232-8FE8-4A06-B112-2B04D1863C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0194" cy="6859016"/>
          </a:xfrm>
          <a:prstGeom prst="rect">
            <a:avLst/>
          </a:prstGeom>
        </p:spPr>
      </p:pic>
      <p:sp>
        <p:nvSpPr>
          <p:cNvPr id="6" name="Title 1">
            <a:extLst>
              <a:ext uri="{FF2B5EF4-FFF2-40B4-BE49-F238E27FC236}">
                <a16:creationId xmlns:a16="http://schemas.microsoft.com/office/drawing/2014/main" id="{11158C78-4411-4507-9638-896424C9448E}"/>
              </a:ext>
            </a:extLst>
          </p:cNvPr>
          <p:cNvSpPr txBox="1">
            <a:spLocks/>
          </p:cNvSpPr>
          <p:nvPr/>
        </p:nvSpPr>
        <p:spPr>
          <a:xfrm>
            <a:off x="482890" y="641479"/>
            <a:ext cx="12431252" cy="610546"/>
          </a:xfrm>
          <a:prstGeom prst="rect">
            <a:avLst/>
          </a:prstGeom>
        </p:spPr>
        <p:txBody>
          <a:bodyPr/>
          <a:lstStyle>
            <a:lvl1pPr marL="119063" indent="-119063" algn="l" rtl="0" eaLnBrk="0" fontAlgn="base" hangingPunct="0">
              <a:spcBef>
                <a:spcPct val="0"/>
              </a:spcBef>
              <a:spcAft>
                <a:spcPct val="0"/>
              </a:spcAft>
              <a:defRPr sz="3200" b="1" u="none">
                <a:solidFill>
                  <a:srgbClr val="000000"/>
                </a:solidFill>
                <a:latin typeface="Calibri" pitchFamily="34" charset="0"/>
                <a:ea typeface="Calibri" pitchFamily="34" charset="0"/>
                <a:cs typeface="Calibri" pitchFamily="34" charset="0"/>
              </a:defRPr>
            </a:lvl1pPr>
            <a:lvl2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2pPr>
            <a:lvl3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3pPr>
            <a:lvl4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4pPr>
            <a:lvl5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5pPr>
            <a:lvl6pPr marL="576263" algn="l" rtl="0" eaLnBrk="0" fontAlgn="base" hangingPunct="0">
              <a:spcBef>
                <a:spcPct val="0"/>
              </a:spcBef>
              <a:spcAft>
                <a:spcPct val="0"/>
              </a:spcAft>
              <a:defRPr sz="3200" b="1" u="sng">
                <a:solidFill>
                  <a:srgbClr val="000066"/>
                </a:solidFill>
                <a:latin typeface="Arial" pitchFamily="34" charset="0"/>
              </a:defRPr>
            </a:lvl6pPr>
            <a:lvl7pPr marL="1033463" algn="l" rtl="0" eaLnBrk="0" fontAlgn="base" hangingPunct="0">
              <a:spcBef>
                <a:spcPct val="0"/>
              </a:spcBef>
              <a:spcAft>
                <a:spcPct val="0"/>
              </a:spcAft>
              <a:defRPr sz="3200" b="1" u="sng">
                <a:solidFill>
                  <a:srgbClr val="000066"/>
                </a:solidFill>
                <a:latin typeface="Arial" pitchFamily="34" charset="0"/>
              </a:defRPr>
            </a:lvl7pPr>
            <a:lvl8pPr marL="1490663" algn="l" rtl="0" eaLnBrk="0" fontAlgn="base" hangingPunct="0">
              <a:spcBef>
                <a:spcPct val="0"/>
              </a:spcBef>
              <a:spcAft>
                <a:spcPct val="0"/>
              </a:spcAft>
              <a:defRPr sz="3200" b="1" u="sng">
                <a:solidFill>
                  <a:srgbClr val="000066"/>
                </a:solidFill>
                <a:latin typeface="Arial" pitchFamily="34" charset="0"/>
              </a:defRPr>
            </a:lvl8pPr>
            <a:lvl9pPr marL="1947863" algn="l" rtl="0" eaLnBrk="0" fontAlgn="base" hangingPunct="0">
              <a:spcBef>
                <a:spcPct val="0"/>
              </a:spcBef>
              <a:spcAft>
                <a:spcPct val="0"/>
              </a:spcAft>
              <a:defRPr sz="3200" b="1" u="sng">
                <a:solidFill>
                  <a:srgbClr val="000066"/>
                </a:solidFill>
                <a:latin typeface="Arial" pitchFamily="34" charset="0"/>
              </a:defRPr>
            </a:lvl9pPr>
          </a:lstStyle>
          <a:p>
            <a:pPr lvl="0">
              <a:defRPr/>
            </a:pPr>
            <a:r>
              <a:rPr lang="en-US" sz="3600" kern="0" dirty="0">
                <a:latin typeface="Times New Roman" panose="02020603050405020304" pitchFamily="18" charset="0"/>
                <a:cs typeface="Times New Roman" panose="02020603050405020304" pitchFamily="18" charset="0"/>
              </a:rPr>
              <a:t>CNN Interface</a:t>
            </a:r>
            <a:endParaRPr kumimoji="0" lang="en-US" sz="36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F813478B-A939-4BBC-9CB5-AED26B8197D4}"/>
              </a:ext>
            </a:extLst>
          </p:cNvPr>
          <p:cNvSpPr txBox="1"/>
          <p:nvPr/>
        </p:nvSpPr>
        <p:spPr bwMode="auto">
          <a:xfrm>
            <a:off x="559898" y="1568320"/>
            <a:ext cx="4774910" cy="6863417"/>
          </a:xfrm>
          <a:prstGeom prst="rect">
            <a:avLst/>
          </a:prstGeom>
          <a:noFill/>
          <a:ln>
            <a:noFill/>
          </a:ln>
          <a:extLst>
            <a:ext uri="{909E8E84-426E-40dd-AFC4-6F175D3DCCD1}">
              <a14:hiddenFill xmlns:mc="http://schemas.openxmlformats.org/markup-compatibility/2006" xmlns:a14="http://schemas.microsoft.com/office/drawing/2010/main" xmlns="">
                <a:solidFill>
                  <a:srgbClr val="FFFFFF"/>
                </a:solidFill>
              </a14:hiddenFill>
            </a:ext>
            <a:ext uri="{91240B29-F687-4f45-9708-019B960494DF}">
              <a14:hiddenLine xmlns:mc="http://schemas.openxmlformats.org/markup-compatibility/2006" xmlns:a14="http://schemas.microsoft.com/office/drawing/2010/main" xmlns=""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Rectangle image (32×32)</a:t>
            </a:r>
          </a:p>
          <a:p>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Binary image (1024)</a:t>
            </a:r>
          </a:p>
          <a:p>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Import to CNN (1024)</a:t>
            </a:r>
          </a:p>
          <a:p>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buFont typeface="Arial" panose="020B0604020202020204" pitchFamily="34" charset="0"/>
              <a:buChar char="•"/>
            </a:pP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lgn="just"/>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p>
          <a:p>
            <a:pPr marL="342900" indent="-342900" algn="just">
              <a:buFont typeface="Arial" panose="020B0604020202020204" pitchFamily="34" charset="0"/>
              <a:buChar char="•"/>
            </a:pPr>
            <a:endParaRPr lang="en-US" altLang="zh-CN" sz="2400" dirty="0">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0AB9FA47-6FA2-4AAD-8C98-CCE9376CC19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69739" y="1198448"/>
            <a:ext cx="4774909" cy="4831308"/>
          </a:xfrm>
          <a:prstGeom prst="rect">
            <a:avLst/>
          </a:prstGeom>
        </p:spPr>
      </p:pic>
      <p:sp>
        <p:nvSpPr>
          <p:cNvPr id="8" name="箭头: 右 7">
            <a:extLst>
              <a:ext uri="{FF2B5EF4-FFF2-40B4-BE49-F238E27FC236}">
                <a16:creationId xmlns:a16="http://schemas.microsoft.com/office/drawing/2014/main" id="{8BC4FD4D-CD76-4D94-A184-7DCBD4C0740F}"/>
              </a:ext>
            </a:extLst>
          </p:cNvPr>
          <p:cNvSpPr/>
          <p:nvPr/>
        </p:nvSpPr>
        <p:spPr>
          <a:xfrm rot="5400000">
            <a:off x="1499525" y="2304371"/>
            <a:ext cx="394810" cy="3246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右 8">
            <a:extLst>
              <a:ext uri="{FF2B5EF4-FFF2-40B4-BE49-F238E27FC236}">
                <a16:creationId xmlns:a16="http://schemas.microsoft.com/office/drawing/2014/main" id="{BA619049-46D2-49C0-81D9-DF3EA15F0C37}"/>
              </a:ext>
            </a:extLst>
          </p:cNvPr>
          <p:cNvSpPr/>
          <p:nvPr/>
        </p:nvSpPr>
        <p:spPr>
          <a:xfrm rot="5400000">
            <a:off x="1504815" y="3649159"/>
            <a:ext cx="394810" cy="3246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55FA13F7-E63B-4883-AF45-4C8A774BD0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6356" y="0"/>
            <a:ext cx="3535644" cy="6858000"/>
          </a:xfrm>
          <a:prstGeom prst="rect">
            <a:avLst/>
          </a:prstGeom>
        </p:spPr>
      </p:pic>
      <p:sp>
        <p:nvSpPr>
          <p:cNvPr id="10" name="矩形 9">
            <a:extLst>
              <a:ext uri="{FF2B5EF4-FFF2-40B4-BE49-F238E27FC236}">
                <a16:creationId xmlns:a16="http://schemas.microsoft.com/office/drawing/2014/main" id="{9AFE1071-DA05-4D8F-AD00-703B8724A523}"/>
              </a:ext>
            </a:extLst>
          </p:cNvPr>
          <p:cNvSpPr/>
          <p:nvPr/>
        </p:nvSpPr>
        <p:spPr bwMode="auto">
          <a:xfrm>
            <a:off x="9244648" y="2042880"/>
            <a:ext cx="2032952" cy="516010"/>
          </a:xfrm>
          <a:prstGeom prst="rect">
            <a:avLst/>
          </a:prstGeom>
          <a:noFill/>
          <a:ln w="38100">
            <a:solidFill>
              <a:srgbClr val="FF0000"/>
            </a:solidFill>
          </a:ln>
          <a:effectLst/>
        </p:spPr>
        <p:txBody>
          <a:bodyPr vert="horz" wrap="square" lIns="0" tIns="0" rIns="0" bIns="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200" b="0" i="0" u="none" strike="noStrike" cap="none" normalizeH="0" baseline="0" dirty="0">
              <a:ln>
                <a:noFill/>
              </a:ln>
              <a:solidFill>
                <a:srgbClr val="24292E"/>
              </a:solidFill>
              <a:effectLst/>
              <a:latin typeface="Arial Unicode MS"/>
              <a:ea typeface="SFMono-Regular"/>
            </a:endParaRPr>
          </a:p>
        </p:txBody>
      </p:sp>
      <p:sp>
        <p:nvSpPr>
          <p:cNvPr id="13" name="矩形 12">
            <a:extLst>
              <a:ext uri="{FF2B5EF4-FFF2-40B4-BE49-F238E27FC236}">
                <a16:creationId xmlns:a16="http://schemas.microsoft.com/office/drawing/2014/main" id="{57CE01E1-CB2A-4037-83B7-9D0C93475270}"/>
              </a:ext>
            </a:extLst>
          </p:cNvPr>
          <p:cNvSpPr/>
          <p:nvPr/>
        </p:nvSpPr>
        <p:spPr bwMode="auto">
          <a:xfrm>
            <a:off x="5066361" y="4412345"/>
            <a:ext cx="3164114" cy="1530327"/>
          </a:xfrm>
          <a:prstGeom prst="rect">
            <a:avLst/>
          </a:prstGeom>
          <a:noFill/>
          <a:ln w="38100">
            <a:solidFill>
              <a:srgbClr val="FF0000"/>
            </a:solidFill>
            <a:miter lim="800000"/>
            <a:headEnd/>
            <a:tailEnd/>
          </a:ln>
          <a:effectLst/>
        </p:spPr>
        <p:txBody>
          <a:bodyPr vert="horz" wrap="square" lIns="0" tIns="0" rIns="0" bIns="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200" b="0" i="0" u="none" strike="noStrike" cap="none" normalizeH="0" baseline="0" dirty="0">
              <a:ln>
                <a:noFill/>
              </a:ln>
              <a:solidFill>
                <a:srgbClr val="24292E"/>
              </a:solidFill>
              <a:effectLst/>
              <a:latin typeface="Arial Unicode MS"/>
              <a:ea typeface="SFMono-Regular"/>
            </a:endParaRPr>
          </a:p>
        </p:txBody>
      </p:sp>
      <p:sp>
        <p:nvSpPr>
          <p:cNvPr id="15" name="矩形 14">
            <a:extLst>
              <a:ext uri="{FF2B5EF4-FFF2-40B4-BE49-F238E27FC236}">
                <a16:creationId xmlns:a16="http://schemas.microsoft.com/office/drawing/2014/main" id="{CAF102A9-2AD9-48FD-B459-162C093A1352}"/>
              </a:ext>
            </a:extLst>
          </p:cNvPr>
          <p:cNvSpPr/>
          <p:nvPr/>
        </p:nvSpPr>
        <p:spPr bwMode="auto">
          <a:xfrm>
            <a:off x="5070690" y="2813127"/>
            <a:ext cx="1786504" cy="444423"/>
          </a:xfrm>
          <a:prstGeom prst="rect">
            <a:avLst/>
          </a:prstGeom>
          <a:noFill/>
          <a:ln w="38100">
            <a:solidFill>
              <a:srgbClr val="FF0000"/>
            </a:solidFill>
            <a:miter lim="800000"/>
            <a:headEnd/>
            <a:tailEnd/>
          </a:ln>
          <a:effectLst/>
        </p:spPr>
        <p:txBody>
          <a:bodyPr vert="horz" wrap="square" lIns="0" tIns="0" rIns="0" bIns="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200" b="0" i="0" u="none" strike="noStrike" cap="none" normalizeH="0" baseline="0" dirty="0">
              <a:ln>
                <a:noFill/>
              </a:ln>
              <a:solidFill>
                <a:srgbClr val="24292E"/>
              </a:solidFill>
              <a:effectLst/>
              <a:latin typeface="Arial Unicode MS"/>
              <a:ea typeface="SFMono-Regular"/>
            </a:endParaRPr>
          </a:p>
        </p:txBody>
      </p:sp>
      <p:sp>
        <p:nvSpPr>
          <p:cNvPr id="16" name="矩形 15">
            <a:extLst>
              <a:ext uri="{FF2B5EF4-FFF2-40B4-BE49-F238E27FC236}">
                <a16:creationId xmlns:a16="http://schemas.microsoft.com/office/drawing/2014/main" id="{7C8AD3B1-F4FB-4A10-A7B4-4B4CCAB2BE4A}"/>
              </a:ext>
            </a:extLst>
          </p:cNvPr>
          <p:cNvSpPr/>
          <p:nvPr/>
        </p:nvSpPr>
        <p:spPr bwMode="auto">
          <a:xfrm>
            <a:off x="9085858" y="5641838"/>
            <a:ext cx="2676639" cy="516010"/>
          </a:xfrm>
          <a:prstGeom prst="rect">
            <a:avLst/>
          </a:prstGeom>
          <a:noFill/>
          <a:ln w="38100">
            <a:solidFill>
              <a:srgbClr val="FF0000"/>
            </a:solidFill>
            <a:miter lim="800000"/>
            <a:headEnd/>
            <a:tailEnd/>
          </a:ln>
          <a:effectLst/>
        </p:spPr>
        <p:txBody>
          <a:bodyPr vert="horz" wrap="square" lIns="0" tIns="0" rIns="0" bIns="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200" b="0" i="0" u="none" strike="noStrike" cap="none" normalizeH="0" baseline="0" dirty="0">
              <a:ln>
                <a:noFill/>
              </a:ln>
              <a:solidFill>
                <a:srgbClr val="24292E"/>
              </a:solidFill>
              <a:effectLst/>
              <a:latin typeface="Arial Unicode MS"/>
              <a:ea typeface="SFMono-Regular"/>
            </a:endParaRPr>
          </a:p>
        </p:txBody>
      </p:sp>
    </p:spTree>
    <p:extLst>
      <p:ext uri="{BB962C8B-B14F-4D97-AF65-F5344CB8AC3E}">
        <p14:creationId xmlns:p14="http://schemas.microsoft.com/office/powerpoint/2010/main" val="41496708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4C95232-8FE8-4A06-B112-2B04D1863C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0194" cy="6859016"/>
          </a:xfrm>
          <a:prstGeom prst="rect">
            <a:avLst/>
          </a:prstGeom>
        </p:spPr>
      </p:pic>
      <p:sp>
        <p:nvSpPr>
          <p:cNvPr id="6" name="Title 1">
            <a:extLst>
              <a:ext uri="{FF2B5EF4-FFF2-40B4-BE49-F238E27FC236}">
                <a16:creationId xmlns:a16="http://schemas.microsoft.com/office/drawing/2014/main" id="{11158C78-4411-4507-9638-896424C9448E}"/>
              </a:ext>
            </a:extLst>
          </p:cNvPr>
          <p:cNvSpPr txBox="1">
            <a:spLocks/>
          </p:cNvSpPr>
          <p:nvPr/>
        </p:nvSpPr>
        <p:spPr>
          <a:xfrm>
            <a:off x="482890" y="641479"/>
            <a:ext cx="12431252" cy="610546"/>
          </a:xfrm>
          <a:prstGeom prst="rect">
            <a:avLst/>
          </a:prstGeom>
        </p:spPr>
        <p:txBody>
          <a:bodyPr/>
          <a:lstStyle>
            <a:lvl1pPr marL="119063" indent="-119063" algn="l" rtl="0" eaLnBrk="0" fontAlgn="base" hangingPunct="0">
              <a:spcBef>
                <a:spcPct val="0"/>
              </a:spcBef>
              <a:spcAft>
                <a:spcPct val="0"/>
              </a:spcAft>
              <a:defRPr sz="3200" b="1" u="none">
                <a:solidFill>
                  <a:srgbClr val="000000"/>
                </a:solidFill>
                <a:latin typeface="Calibri" pitchFamily="34" charset="0"/>
                <a:ea typeface="Calibri" pitchFamily="34" charset="0"/>
                <a:cs typeface="Calibri" pitchFamily="34" charset="0"/>
              </a:defRPr>
            </a:lvl1pPr>
            <a:lvl2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2pPr>
            <a:lvl3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3pPr>
            <a:lvl4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4pPr>
            <a:lvl5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5pPr>
            <a:lvl6pPr marL="576263" algn="l" rtl="0" eaLnBrk="0" fontAlgn="base" hangingPunct="0">
              <a:spcBef>
                <a:spcPct val="0"/>
              </a:spcBef>
              <a:spcAft>
                <a:spcPct val="0"/>
              </a:spcAft>
              <a:defRPr sz="3200" b="1" u="sng">
                <a:solidFill>
                  <a:srgbClr val="000066"/>
                </a:solidFill>
                <a:latin typeface="Arial" pitchFamily="34" charset="0"/>
              </a:defRPr>
            </a:lvl6pPr>
            <a:lvl7pPr marL="1033463" algn="l" rtl="0" eaLnBrk="0" fontAlgn="base" hangingPunct="0">
              <a:spcBef>
                <a:spcPct val="0"/>
              </a:spcBef>
              <a:spcAft>
                <a:spcPct val="0"/>
              </a:spcAft>
              <a:defRPr sz="3200" b="1" u="sng">
                <a:solidFill>
                  <a:srgbClr val="000066"/>
                </a:solidFill>
                <a:latin typeface="Arial" pitchFamily="34" charset="0"/>
              </a:defRPr>
            </a:lvl7pPr>
            <a:lvl8pPr marL="1490663" algn="l" rtl="0" eaLnBrk="0" fontAlgn="base" hangingPunct="0">
              <a:spcBef>
                <a:spcPct val="0"/>
              </a:spcBef>
              <a:spcAft>
                <a:spcPct val="0"/>
              </a:spcAft>
              <a:defRPr sz="3200" b="1" u="sng">
                <a:solidFill>
                  <a:srgbClr val="000066"/>
                </a:solidFill>
                <a:latin typeface="Arial" pitchFamily="34" charset="0"/>
              </a:defRPr>
            </a:lvl8pPr>
            <a:lvl9pPr marL="1947863" algn="l" rtl="0" eaLnBrk="0" fontAlgn="base" hangingPunct="0">
              <a:spcBef>
                <a:spcPct val="0"/>
              </a:spcBef>
              <a:spcAft>
                <a:spcPct val="0"/>
              </a:spcAft>
              <a:defRPr sz="3200" b="1" u="sng">
                <a:solidFill>
                  <a:srgbClr val="000066"/>
                </a:solidFill>
                <a:latin typeface="Arial" pitchFamily="34" charset="0"/>
              </a:defRPr>
            </a:lvl9pPr>
          </a:lstStyle>
          <a:p>
            <a:pPr lvl="0">
              <a:defRPr/>
            </a:pPr>
            <a:r>
              <a:rPr lang="en-US" sz="3600" kern="0" dirty="0">
                <a:latin typeface="Times New Roman" panose="02020603050405020304" pitchFamily="18" charset="0"/>
                <a:cs typeface="Times New Roman" panose="02020603050405020304" pitchFamily="18" charset="0"/>
              </a:rPr>
              <a:t>CNN Interface</a:t>
            </a:r>
            <a:endParaRPr kumimoji="0" lang="en-US" sz="36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F813478B-A939-4BBC-9CB5-AED26B8197D4}"/>
              </a:ext>
            </a:extLst>
          </p:cNvPr>
          <p:cNvSpPr txBox="1"/>
          <p:nvPr/>
        </p:nvSpPr>
        <p:spPr bwMode="auto">
          <a:xfrm>
            <a:off x="482890" y="1074509"/>
            <a:ext cx="11221430" cy="4708981"/>
          </a:xfrm>
          <a:prstGeom prst="rect">
            <a:avLst/>
          </a:prstGeom>
          <a:noFill/>
          <a:ln>
            <a:noFill/>
          </a:ln>
          <a:extLst>
            <a:ext uri="{909E8E84-426E-40dd-AFC4-6F175D3DCCD1}">
              <a14:hiddenFill xmlns:mc="http://schemas.openxmlformats.org/markup-compatibility/2006" xmlns:a14="http://schemas.microsoft.com/office/drawing/2010/main" xmlns="">
                <a:solidFill>
                  <a:srgbClr val="FFFFFF"/>
                </a:solidFill>
              </a14:hiddenFill>
            </a:ext>
            <a:ext uri="{91240B29-F687-4f45-9708-019B960494DF}">
              <a14:hiddenLine xmlns:mc="http://schemas.openxmlformats.org/markup-compatibility/2006" xmlns:a14="http://schemas.microsoft.com/office/drawing/2010/main" xmlns=""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Expanded pixel selection field (64×64)           Rectangle image (32×32) </a:t>
            </a:r>
          </a:p>
          <a:p>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buFont typeface="Arial" panose="020B0604020202020204" pitchFamily="34" charset="0"/>
              <a:buChar char="•"/>
            </a:pP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lgn="just"/>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p>
          <a:p>
            <a:pPr marL="342900" indent="-342900" algn="just">
              <a:buFont typeface="Arial" panose="020B0604020202020204" pitchFamily="34" charset="0"/>
              <a:buChar char="•"/>
            </a:pPr>
            <a:endParaRPr lang="en-US" altLang="zh-CN" sz="2400" dirty="0">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p:txBody>
      </p:sp>
      <p:sp>
        <p:nvSpPr>
          <p:cNvPr id="8" name="箭头: 右 7">
            <a:extLst>
              <a:ext uri="{FF2B5EF4-FFF2-40B4-BE49-F238E27FC236}">
                <a16:creationId xmlns:a16="http://schemas.microsoft.com/office/drawing/2014/main" id="{EC7444F9-1187-4344-93F7-867E048294AA}"/>
              </a:ext>
            </a:extLst>
          </p:cNvPr>
          <p:cNvSpPr/>
          <p:nvPr/>
        </p:nvSpPr>
        <p:spPr>
          <a:xfrm>
            <a:off x="6501111" y="1627440"/>
            <a:ext cx="394810" cy="3246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EC4F89D3-F283-421E-9F1F-BDA6DACC9635}"/>
              </a:ext>
            </a:extLst>
          </p:cNvPr>
          <p:cNvPicPr>
            <a:picLocks noChangeAspect="1"/>
          </p:cNvPicPr>
          <p:nvPr/>
        </p:nvPicPr>
        <p:blipFill>
          <a:blip r:embed="rId3"/>
          <a:stretch>
            <a:fillRect/>
          </a:stretch>
        </p:blipFill>
        <p:spPr>
          <a:xfrm>
            <a:off x="1138330" y="2290924"/>
            <a:ext cx="4146548" cy="4205626"/>
          </a:xfrm>
          <a:prstGeom prst="rect">
            <a:avLst/>
          </a:prstGeom>
        </p:spPr>
      </p:pic>
      <p:pic>
        <p:nvPicPr>
          <p:cNvPr id="9" name="图片 8">
            <a:extLst>
              <a:ext uri="{FF2B5EF4-FFF2-40B4-BE49-F238E27FC236}">
                <a16:creationId xmlns:a16="http://schemas.microsoft.com/office/drawing/2014/main" id="{FF8BD648-E7CC-4B3C-B366-0284DF23F70F}"/>
              </a:ext>
            </a:extLst>
          </p:cNvPr>
          <p:cNvPicPr>
            <a:picLocks noChangeAspect="1"/>
          </p:cNvPicPr>
          <p:nvPr/>
        </p:nvPicPr>
        <p:blipFill>
          <a:blip r:embed="rId3"/>
          <a:stretch>
            <a:fillRect/>
          </a:stretch>
        </p:blipFill>
        <p:spPr>
          <a:xfrm>
            <a:off x="7182123" y="3289897"/>
            <a:ext cx="2176668" cy="2207680"/>
          </a:xfrm>
          <a:prstGeom prst="rect">
            <a:avLst/>
          </a:prstGeom>
        </p:spPr>
      </p:pic>
      <p:sp>
        <p:nvSpPr>
          <p:cNvPr id="3" name="矩形 2">
            <a:extLst>
              <a:ext uri="{FF2B5EF4-FFF2-40B4-BE49-F238E27FC236}">
                <a16:creationId xmlns:a16="http://schemas.microsoft.com/office/drawing/2014/main" id="{33D98AD2-52AB-45AF-BE67-D2DD08D75562}"/>
              </a:ext>
            </a:extLst>
          </p:cNvPr>
          <p:cNvSpPr/>
          <p:nvPr/>
        </p:nvSpPr>
        <p:spPr bwMode="auto">
          <a:xfrm>
            <a:off x="4837085" y="2290924"/>
            <a:ext cx="447793" cy="407671"/>
          </a:xfrm>
          <a:prstGeom prst="rect">
            <a:avLst/>
          </a:prstGeom>
          <a:noFill/>
          <a:ln w="38100">
            <a:solidFill>
              <a:srgbClr val="FF0000"/>
            </a:solidFill>
          </a:ln>
          <a:effectLst/>
        </p:spPr>
        <p:txBody>
          <a:bodyPr vert="horz" wrap="square" lIns="0" tIns="0" rIns="0" bIns="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rgbClr val="24292E"/>
              </a:solidFill>
              <a:effectLst/>
              <a:latin typeface="Arial Unicode MS"/>
              <a:ea typeface="SFMono-Regular"/>
            </a:endParaRPr>
          </a:p>
        </p:txBody>
      </p:sp>
      <p:sp>
        <p:nvSpPr>
          <p:cNvPr id="10" name="矩形 9">
            <a:extLst>
              <a:ext uri="{FF2B5EF4-FFF2-40B4-BE49-F238E27FC236}">
                <a16:creationId xmlns:a16="http://schemas.microsoft.com/office/drawing/2014/main" id="{CF0F9549-5903-4DCE-90F2-152506C97813}"/>
              </a:ext>
            </a:extLst>
          </p:cNvPr>
          <p:cNvSpPr/>
          <p:nvPr/>
        </p:nvSpPr>
        <p:spPr bwMode="auto">
          <a:xfrm>
            <a:off x="9136566" y="3289898"/>
            <a:ext cx="199123" cy="204152"/>
          </a:xfrm>
          <a:prstGeom prst="rect">
            <a:avLst/>
          </a:prstGeom>
          <a:noFill/>
          <a:ln w="38100">
            <a:solidFill>
              <a:srgbClr val="FF0000"/>
            </a:solidFill>
          </a:ln>
          <a:effectLst/>
        </p:spPr>
        <p:txBody>
          <a:bodyPr vert="horz" wrap="square" lIns="0" tIns="0" rIns="0" bIns="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rgbClr val="24292E"/>
              </a:solidFill>
              <a:effectLst/>
              <a:latin typeface="Arial Unicode MS"/>
              <a:ea typeface="SFMono-Regular"/>
            </a:endParaRPr>
          </a:p>
        </p:txBody>
      </p:sp>
      <p:cxnSp>
        <p:nvCxnSpPr>
          <p:cNvPr id="11" name="直接箭头连接符 10">
            <a:extLst>
              <a:ext uri="{FF2B5EF4-FFF2-40B4-BE49-F238E27FC236}">
                <a16:creationId xmlns:a16="http://schemas.microsoft.com/office/drawing/2014/main" id="{3458E209-3D29-400A-89F3-7AB0D47EC42C}"/>
              </a:ext>
            </a:extLst>
          </p:cNvPr>
          <p:cNvCxnSpPr/>
          <p:nvPr/>
        </p:nvCxnSpPr>
        <p:spPr>
          <a:xfrm>
            <a:off x="5092390" y="2483005"/>
            <a:ext cx="4148254" cy="892097"/>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85653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4C95232-8FE8-4A06-B112-2B04D1863C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0194" cy="6859016"/>
          </a:xfrm>
          <a:prstGeom prst="rect">
            <a:avLst/>
          </a:prstGeom>
        </p:spPr>
      </p:pic>
      <p:sp>
        <p:nvSpPr>
          <p:cNvPr id="6" name="Title 1">
            <a:extLst>
              <a:ext uri="{FF2B5EF4-FFF2-40B4-BE49-F238E27FC236}">
                <a16:creationId xmlns:a16="http://schemas.microsoft.com/office/drawing/2014/main" id="{11158C78-4411-4507-9638-896424C9448E}"/>
              </a:ext>
            </a:extLst>
          </p:cNvPr>
          <p:cNvSpPr txBox="1">
            <a:spLocks/>
          </p:cNvSpPr>
          <p:nvPr/>
        </p:nvSpPr>
        <p:spPr>
          <a:xfrm>
            <a:off x="482890" y="641479"/>
            <a:ext cx="12431252" cy="610546"/>
          </a:xfrm>
          <a:prstGeom prst="rect">
            <a:avLst/>
          </a:prstGeom>
        </p:spPr>
        <p:txBody>
          <a:bodyPr/>
          <a:lstStyle>
            <a:lvl1pPr marL="119063" indent="-119063" algn="l" rtl="0" eaLnBrk="0" fontAlgn="base" hangingPunct="0">
              <a:spcBef>
                <a:spcPct val="0"/>
              </a:spcBef>
              <a:spcAft>
                <a:spcPct val="0"/>
              </a:spcAft>
              <a:defRPr sz="3200" b="1" u="none">
                <a:solidFill>
                  <a:srgbClr val="000000"/>
                </a:solidFill>
                <a:latin typeface="Calibri" pitchFamily="34" charset="0"/>
                <a:ea typeface="Calibri" pitchFamily="34" charset="0"/>
                <a:cs typeface="Calibri" pitchFamily="34" charset="0"/>
              </a:defRPr>
            </a:lvl1pPr>
            <a:lvl2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2pPr>
            <a:lvl3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3pPr>
            <a:lvl4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4pPr>
            <a:lvl5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5pPr>
            <a:lvl6pPr marL="576263" algn="l" rtl="0" eaLnBrk="0" fontAlgn="base" hangingPunct="0">
              <a:spcBef>
                <a:spcPct val="0"/>
              </a:spcBef>
              <a:spcAft>
                <a:spcPct val="0"/>
              </a:spcAft>
              <a:defRPr sz="3200" b="1" u="sng">
                <a:solidFill>
                  <a:srgbClr val="000066"/>
                </a:solidFill>
                <a:latin typeface="Arial" pitchFamily="34" charset="0"/>
              </a:defRPr>
            </a:lvl6pPr>
            <a:lvl7pPr marL="1033463" algn="l" rtl="0" eaLnBrk="0" fontAlgn="base" hangingPunct="0">
              <a:spcBef>
                <a:spcPct val="0"/>
              </a:spcBef>
              <a:spcAft>
                <a:spcPct val="0"/>
              </a:spcAft>
              <a:defRPr sz="3200" b="1" u="sng">
                <a:solidFill>
                  <a:srgbClr val="000066"/>
                </a:solidFill>
                <a:latin typeface="Arial" pitchFamily="34" charset="0"/>
              </a:defRPr>
            </a:lvl7pPr>
            <a:lvl8pPr marL="1490663" algn="l" rtl="0" eaLnBrk="0" fontAlgn="base" hangingPunct="0">
              <a:spcBef>
                <a:spcPct val="0"/>
              </a:spcBef>
              <a:spcAft>
                <a:spcPct val="0"/>
              </a:spcAft>
              <a:defRPr sz="3200" b="1" u="sng">
                <a:solidFill>
                  <a:srgbClr val="000066"/>
                </a:solidFill>
                <a:latin typeface="Arial" pitchFamily="34" charset="0"/>
              </a:defRPr>
            </a:lvl8pPr>
            <a:lvl9pPr marL="1947863" algn="l" rtl="0" eaLnBrk="0" fontAlgn="base" hangingPunct="0">
              <a:spcBef>
                <a:spcPct val="0"/>
              </a:spcBef>
              <a:spcAft>
                <a:spcPct val="0"/>
              </a:spcAft>
              <a:defRPr sz="3200" b="1" u="sng">
                <a:solidFill>
                  <a:srgbClr val="000066"/>
                </a:solidFill>
                <a:latin typeface="Arial" pitchFamily="34" charset="0"/>
              </a:defRPr>
            </a:lvl9pPr>
          </a:lstStyle>
          <a:p>
            <a:pPr lvl="0">
              <a:defRPr/>
            </a:pPr>
            <a:r>
              <a:rPr lang="en-US" sz="3600" kern="0" dirty="0">
                <a:latin typeface="Times New Roman" panose="02020603050405020304" pitchFamily="18" charset="0"/>
                <a:cs typeface="Times New Roman" panose="02020603050405020304" pitchFamily="18" charset="0"/>
              </a:rPr>
              <a:t>CNN Interface</a:t>
            </a:r>
            <a:endParaRPr kumimoji="0" lang="en-US" sz="36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A3121A2A-D831-4F22-A343-D4DE7CCD27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929" y="2159812"/>
            <a:ext cx="3929928" cy="2947446"/>
          </a:xfrm>
          <a:prstGeom prst="rect">
            <a:avLst/>
          </a:prstGeom>
        </p:spPr>
      </p:pic>
      <p:pic>
        <p:nvPicPr>
          <p:cNvPr id="14" name="图片 13">
            <a:extLst>
              <a:ext uri="{FF2B5EF4-FFF2-40B4-BE49-F238E27FC236}">
                <a16:creationId xmlns:a16="http://schemas.microsoft.com/office/drawing/2014/main" id="{8DCF3C13-A23B-4144-ABC5-F5CEB663F8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5786" y="1418160"/>
            <a:ext cx="5907668" cy="4430751"/>
          </a:xfrm>
          <a:prstGeom prst="rect">
            <a:avLst/>
          </a:prstGeom>
        </p:spPr>
      </p:pic>
    </p:spTree>
    <p:extLst>
      <p:ext uri="{BB962C8B-B14F-4D97-AF65-F5344CB8AC3E}">
        <p14:creationId xmlns:p14="http://schemas.microsoft.com/office/powerpoint/2010/main" val="3301579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4C95232-8FE8-4A06-B112-2B04D1863C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0194" cy="6859016"/>
          </a:xfrm>
          <a:prstGeom prst="rect">
            <a:avLst/>
          </a:prstGeom>
        </p:spPr>
      </p:pic>
      <p:sp>
        <p:nvSpPr>
          <p:cNvPr id="6" name="Title 1">
            <a:extLst>
              <a:ext uri="{FF2B5EF4-FFF2-40B4-BE49-F238E27FC236}">
                <a16:creationId xmlns:a16="http://schemas.microsoft.com/office/drawing/2014/main" id="{11158C78-4411-4507-9638-896424C9448E}"/>
              </a:ext>
            </a:extLst>
          </p:cNvPr>
          <p:cNvSpPr txBox="1">
            <a:spLocks/>
          </p:cNvSpPr>
          <p:nvPr/>
        </p:nvSpPr>
        <p:spPr>
          <a:xfrm>
            <a:off x="482890" y="641479"/>
            <a:ext cx="12431252" cy="610546"/>
          </a:xfrm>
          <a:prstGeom prst="rect">
            <a:avLst/>
          </a:prstGeom>
        </p:spPr>
        <p:txBody>
          <a:bodyPr/>
          <a:lstStyle>
            <a:lvl1pPr marL="119063" indent="-119063" algn="l" rtl="0" eaLnBrk="0" fontAlgn="base" hangingPunct="0">
              <a:spcBef>
                <a:spcPct val="0"/>
              </a:spcBef>
              <a:spcAft>
                <a:spcPct val="0"/>
              </a:spcAft>
              <a:defRPr sz="3200" b="1" u="none">
                <a:solidFill>
                  <a:srgbClr val="000000"/>
                </a:solidFill>
                <a:latin typeface="Calibri" pitchFamily="34" charset="0"/>
                <a:ea typeface="Calibri" pitchFamily="34" charset="0"/>
                <a:cs typeface="Calibri" pitchFamily="34" charset="0"/>
              </a:defRPr>
            </a:lvl1pPr>
            <a:lvl2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2pPr>
            <a:lvl3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3pPr>
            <a:lvl4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4pPr>
            <a:lvl5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5pPr>
            <a:lvl6pPr marL="576263" algn="l" rtl="0" eaLnBrk="0" fontAlgn="base" hangingPunct="0">
              <a:spcBef>
                <a:spcPct val="0"/>
              </a:spcBef>
              <a:spcAft>
                <a:spcPct val="0"/>
              </a:spcAft>
              <a:defRPr sz="3200" b="1" u="sng">
                <a:solidFill>
                  <a:srgbClr val="000066"/>
                </a:solidFill>
                <a:latin typeface="Arial" pitchFamily="34" charset="0"/>
              </a:defRPr>
            </a:lvl6pPr>
            <a:lvl7pPr marL="1033463" algn="l" rtl="0" eaLnBrk="0" fontAlgn="base" hangingPunct="0">
              <a:spcBef>
                <a:spcPct val="0"/>
              </a:spcBef>
              <a:spcAft>
                <a:spcPct val="0"/>
              </a:spcAft>
              <a:defRPr sz="3200" b="1" u="sng">
                <a:solidFill>
                  <a:srgbClr val="000066"/>
                </a:solidFill>
                <a:latin typeface="Arial" pitchFamily="34" charset="0"/>
              </a:defRPr>
            </a:lvl7pPr>
            <a:lvl8pPr marL="1490663" algn="l" rtl="0" eaLnBrk="0" fontAlgn="base" hangingPunct="0">
              <a:spcBef>
                <a:spcPct val="0"/>
              </a:spcBef>
              <a:spcAft>
                <a:spcPct val="0"/>
              </a:spcAft>
              <a:defRPr sz="3200" b="1" u="sng">
                <a:solidFill>
                  <a:srgbClr val="000066"/>
                </a:solidFill>
                <a:latin typeface="Arial" pitchFamily="34" charset="0"/>
              </a:defRPr>
            </a:lvl8pPr>
            <a:lvl9pPr marL="1947863" algn="l" rtl="0" eaLnBrk="0" fontAlgn="base" hangingPunct="0">
              <a:spcBef>
                <a:spcPct val="0"/>
              </a:spcBef>
              <a:spcAft>
                <a:spcPct val="0"/>
              </a:spcAft>
              <a:defRPr sz="3200" b="1" u="sng">
                <a:solidFill>
                  <a:srgbClr val="000066"/>
                </a:solidFill>
                <a:latin typeface="Arial" pitchFamily="34" charset="0"/>
              </a:defRPr>
            </a:lvl9pPr>
          </a:lstStyle>
          <a:p>
            <a:pPr marL="119063" marR="0" lvl="0" indent="-119063" algn="l" defTabSz="914400" rtl="0" eaLnBrk="0" fontAlgn="base" latinLnBrk="0" hangingPunct="0">
              <a:lnSpc>
                <a:spcPct val="100000"/>
              </a:lnSpc>
              <a:spcBef>
                <a:spcPct val="0"/>
              </a:spcBef>
              <a:spcAft>
                <a:spcPct val="0"/>
              </a:spcAft>
              <a:buClrTx/>
              <a:buSzTx/>
              <a:buFontTx/>
              <a:buNone/>
              <a:tabLst/>
              <a:defRPr/>
            </a:pPr>
            <a:r>
              <a:rPr kumimoji="0" lang="en-US" sz="3600" b="1" i="0" u="none" strike="noStrike" kern="0" cap="none" spc="0" normalizeH="0" baseline="0" noProof="0" dirty="0">
                <a:ln>
                  <a:noFill/>
                </a:ln>
                <a:solidFill>
                  <a:srgbClr val="000000"/>
                </a:solidFill>
                <a:effectLst/>
                <a:uLnTx/>
                <a:uFillTx/>
                <a:latin typeface="+mn-lt"/>
                <a:cs typeface="Calibri" pitchFamily="34" charset="0"/>
              </a:rPr>
              <a:t>PULP: Parallel Ultra-Low-Power RISC-V Processors</a:t>
            </a:r>
          </a:p>
        </p:txBody>
      </p:sp>
      <p:pic>
        <p:nvPicPr>
          <p:cNvPr id="4" name="图片 3">
            <a:extLst>
              <a:ext uri="{FF2B5EF4-FFF2-40B4-BE49-F238E27FC236}">
                <a16:creationId xmlns:a16="http://schemas.microsoft.com/office/drawing/2014/main" id="{C5A81A0E-D661-46BB-BABA-0653172AECE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5097" y="2111661"/>
            <a:ext cx="6008291" cy="3887718"/>
          </a:xfrm>
          <a:prstGeom prst="rect">
            <a:avLst/>
          </a:prstGeom>
        </p:spPr>
      </p:pic>
      <p:sp>
        <p:nvSpPr>
          <p:cNvPr id="7" name="文本框 6">
            <a:extLst>
              <a:ext uri="{FF2B5EF4-FFF2-40B4-BE49-F238E27FC236}">
                <a16:creationId xmlns:a16="http://schemas.microsoft.com/office/drawing/2014/main" id="{F813478B-A939-4BBC-9CB5-AED26B8197D4}"/>
              </a:ext>
            </a:extLst>
          </p:cNvPr>
          <p:cNvSpPr txBox="1"/>
          <p:nvPr/>
        </p:nvSpPr>
        <p:spPr bwMode="auto">
          <a:xfrm>
            <a:off x="0" y="1501786"/>
            <a:ext cx="11225995" cy="6001643"/>
          </a:xfrm>
          <a:prstGeom prst="rect">
            <a:avLst/>
          </a:prstGeom>
          <a:noFill/>
          <a:ln>
            <a:noFill/>
          </a:ln>
          <a:extLst>
            <a:ext uri="{909E8E84-426E-40dd-AFC4-6F175D3DCCD1}">
              <a14:hiddenFill xmlns="" xmlns:a14="http://schemas.microsoft.com/office/drawing/2010/main" xmlns:mc="http://schemas.openxmlformats.org/markup-compatibility/2006">
                <a:solidFill>
                  <a:srgbClr val="FFFFFF"/>
                </a:solidFill>
              </a14:hiddenFill>
            </a:ext>
            <a:ext uri="{91240B29-F687-4f45-9708-019B960494DF}">
              <a14:hiddenLine xmlns="" xmlns:a14="http://schemas.microsoft.com/office/drawing/2010/main" xmlns:mc="http://schemas.openxmlformats.org/markup-compatibility/2006"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pPr marL="342900" indent="-342900">
              <a:buFont typeface="Arial" panose="020B0604020202020204" pitchFamily="34" charset="0"/>
              <a:buChar char="•"/>
            </a:pPr>
            <a:r>
              <a:rPr lang="en-US" altLang="zh-CN" sz="2400" dirty="0">
                <a:ea typeface="微软雅黑" panose="020B0503020204020204" pitchFamily="34" charset="-122"/>
              </a:rPr>
              <a:t>Based on RISC-V ISA: convenient extension &amp; configurable module  </a:t>
            </a:r>
          </a:p>
          <a:p>
            <a:pPr algn="just"/>
            <a:endParaRPr lang="en-US" altLang="zh-CN" sz="2400" dirty="0">
              <a:ea typeface="微软雅黑" panose="020B0503020204020204" pitchFamily="34" charset="-122"/>
            </a:endParaRPr>
          </a:p>
          <a:p>
            <a:pPr algn="just"/>
            <a:endParaRPr lang="en-US" altLang="zh-CN" sz="2400" dirty="0">
              <a:ea typeface="微软雅黑" panose="020B0503020204020204" pitchFamily="34" charset="-122"/>
            </a:endParaRPr>
          </a:p>
          <a:p>
            <a:pPr marL="342900" indent="-342900" algn="just">
              <a:buFont typeface="Arial" panose="020B0604020202020204" pitchFamily="34" charset="0"/>
              <a:buChar char="•"/>
            </a:pPr>
            <a:r>
              <a:rPr lang="en-US" altLang="zh-CN" sz="2400" dirty="0">
                <a:ea typeface="微软雅黑" panose="020B0503020204020204" pitchFamily="34" charset="-122"/>
              </a:rPr>
              <a:t>ETHZ:</a:t>
            </a:r>
          </a:p>
          <a:p>
            <a:pPr algn="just"/>
            <a:endParaRPr lang="en-US" altLang="zh-CN" sz="2400" dirty="0">
              <a:ea typeface="微软雅黑" panose="020B0503020204020204" pitchFamily="34" charset="-122"/>
            </a:endParaRPr>
          </a:p>
          <a:p>
            <a:pPr algn="just"/>
            <a:r>
              <a:rPr lang="en-US" altLang="zh-CN" sz="2400" dirty="0">
                <a:ea typeface="微软雅黑" panose="020B0503020204020204" pitchFamily="34" charset="-122"/>
              </a:rPr>
              <a:t>          1) Open source MCU SoC platform</a:t>
            </a:r>
          </a:p>
          <a:p>
            <a:pPr algn="just"/>
            <a:r>
              <a:rPr lang="en-US" altLang="zh-CN" sz="2400" dirty="0">
                <a:ea typeface="微软雅黑" panose="020B0503020204020204" pitchFamily="34" charset="-122"/>
              </a:rPr>
              <a:t>    </a:t>
            </a:r>
          </a:p>
          <a:p>
            <a:pPr algn="just"/>
            <a:r>
              <a:rPr lang="en-US" altLang="zh-CN" sz="2400" dirty="0">
                <a:ea typeface="微软雅黑" panose="020B0503020204020204" pitchFamily="34" charset="-122"/>
              </a:rPr>
              <a:t>          2) Different RISC-V processor cores</a:t>
            </a:r>
          </a:p>
          <a:p>
            <a:pPr algn="just"/>
            <a:r>
              <a:rPr lang="en-US" altLang="zh-CN" sz="2400" dirty="0">
                <a:ea typeface="微软雅黑" panose="020B0503020204020204" pitchFamily="34" charset="-122"/>
              </a:rPr>
              <a:t> </a:t>
            </a:r>
          </a:p>
          <a:p>
            <a:pPr algn="just"/>
            <a:r>
              <a:rPr lang="en-US" altLang="zh-CN" sz="2400" dirty="0">
                <a:ea typeface="微软雅黑" panose="020B0503020204020204" pitchFamily="34" charset="-122"/>
              </a:rPr>
              <a:t>          3)</a:t>
            </a:r>
            <a:r>
              <a:rPr lang="zh-CN" altLang="en-US" sz="2400" dirty="0">
                <a:ea typeface="微软雅黑" panose="020B0503020204020204" pitchFamily="34" charset="-122"/>
              </a:rPr>
              <a:t> </a:t>
            </a:r>
            <a:r>
              <a:rPr lang="en-US" altLang="zh-CN" sz="2400" dirty="0">
                <a:ea typeface="微软雅黑" panose="020B0503020204020204" pitchFamily="34" charset="-122"/>
              </a:rPr>
              <a:t>PULP-NN multicore library</a:t>
            </a:r>
          </a:p>
          <a:p>
            <a:pPr marL="342900" indent="-342900" algn="just">
              <a:buFont typeface="Arial" panose="020B0604020202020204" pitchFamily="34" charset="0"/>
              <a:buChar char="•"/>
            </a:pPr>
            <a:endParaRPr lang="en-US" altLang="zh-CN" sz="2400" dirty="0">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58034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4C95232-8FE8-4A06-B112-2B04D1863C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0194" cy="6859016"/>
          </a:xfrm>
          <a:prstGeom prst="rect">
            <a:avLst/>
          </a:prstGeom>
        </p:spPr>
      </p:pic>
      <p:sp>
        <p:nvSpPr>
          <p:cNvPr id="6" name="Title 1">
            <a:extLst>
              <a:ext uri="{FF2B5EF4-FFF2-40B4-BE49-F238E27FC236}">
                <a16:creationId xmlns:a16="http://schemas.microsoft.com/office/drawing/2014/main" id="{11158C78-4411-4507-9638-896424C9448E}"/>
              </a:ext>
            </a:extLst>
          </p:cNvPr>
          <p:cNvSpPr txBox="1">
            <a:spLocks/>
          </p:cNvSpPr>
          <p:nvPr/>
        </p:nvSpPr>
        <p:spPr>
          <a:xfrm>
            <a:off x="482890" y="641479"/>
            <a:ext cx="12431252" cy="610546"/>
          </a:xfrm>
          <a:prstGeom prst="rect">
            <a:avLst/>
          </a:prstGeom>
        </p:spPr>
        <p:txBody>
          <a:bodyPr/>
          <a:lstStyle>
            <a:lvl1pPr marL="119063" indent="-119063" algn="l" rtl="0" eaLnBrk="0" fontAlgn="base" hangingPunct="0">
              <a:spcBef>
                <a:spcPct val="0"/>
              </a:spcBef>
              <a:spcAft>
                <a:spcPct val="0"/>
              </a:spcAft>
              <a:defRPr sz="3200" b="1" u="none">
                <a:solidFill>
                  <a:srgbClr val="000000"/>
                </a:solidFill>
                <a:latin typeface="Calibri" pitchFamily="34" charset="0"/>
                <a:ea typeface="Calibri" pitchFamily="34" charset="0"/>
                <a:cs typeface="Calibri" pitchFamily="34" charset="0"/>
              </a:defRPr>
            </a:lvl1pPr>
            <a:lvl2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2pPr>
            <a:lvl3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3pPr>
            <a:lvl4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4pPr>
            <a:lvl5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5pPr>
            <a:lvl6pPr marL="576263" algn="l" rtl="0" eaLnBrk="0" fontAlgn="base" hangingPunct="0">
              <a:spcBef>
                <a:spcPct val="0"/>
              </a:spcBef>
              <a:spcAft>
                <a:spcPct val="0"/>
              </a:spcAft>
              <a:defRPr sz="3200" b="1" u="sng">
                <a:solidFill>
                  <a:srgbClr val="000066"/>
                </a:solidFill>
                <a:latin typeface="Arial" pitchFamily="34" charset="0"/>
              </a:defRPr>
            </a:lvl6pPr>
            <a:lvl7pPr marL="1033463" algn="l" rtl="0" eaLnBrk="0" fontAlgn="base" hangingPunct="0">
              <a:spcBef>
                <a:spcPct val="0"/>
              </a:spcBef>
              <a:spcAft>
                <a:spcPct val="0"/>
              </a:spcAft>
              <a:defRPr sz="3200" b="1" u="sng">
                <a:solidFill>
                  <a:srgbClr val="000066"/>
                </a:solidFill>
                <a:latin typeface="Arial" pitchFamily="34" charset="0"/>
              </a:defRPr>
            </a:lvl7pPr>
            <a:lvl8pPr marL="1490663" algn="l" rtl="0" eaLnBrk="0" fontAlgn="base" hangingPunct="0">
              <a:spcBef>
                <a:spcPct val="0"/>
              </a:spcBef>
              <a:spcAft>
                <a:spcPct val="0"/>
              </a:spcAft>
              <a:defRPr sz="3200" b="1" u="sng">
                <a:solidFill>
                  <a:srgbClr val="000066"/>
                </a:solidFill>
                <a:latin typeface="Arial" pitchFamily="34" charset="0"/>
              </a:defRPr>
            </a:lvl8pPr>
            <a:lvl9pPr marL="1947863" algn="l" rtl="0" eaLnBrk="0" fontAlgn="base" hangingPunct="0">
              <a:spcBef>
                <a:spcPct val="0"/>
              </a:spcBef>
              <a:spcAft>
                <a:spcPct val="0"/>
              </a:spcAft>
              <a:defRPr sz="3200" b="1" u="sng">
                <a:solidFill>
                  <a:srgbClr val="000066"/>
                </a:solidFill>
                <a:latin typeface="Arial" pitchFamily="34" charset="0"/>
              </a:defRPr>
            </a:lvl9pPr>
          </a:lstStyle>
          <a:p>
            <a:pPr lvl="0">
              <a:defRPr/>
            </a:pPr>
            <a:r>
              <a:rPr lang="en-US" sz="3600" kern="0" dirty="0">
                <a:latin typeface="Times New Roman" panose="02020603050405020304" pitchFamily="18" charset="0"/>
                <a:cs typeface="Times New Roman" panose="02020603050405020304" pitchFamily="18" charset="0"/>
              </a:rPr>
              <a:t>CNN Simulation Results</a:t>
            </a:r>
            <a:endParaRPr kumimoji="0" lang="en-US" sz="36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F813478B-A939-4BBC-9CB5-AED26B8197D4}"/>
              </a:ext>
            </a:extLst>
          </p:cNvPr>
          <p:cNvSpPr txBox="1"/>
          <p:nvPr/>
        </p:nvSpPr>
        <p:spPr bwMode="auto">
          <a:xfrm>
            <a:off x="482890" y="1893504"/>
            <a:ext cx="4774910" cy="4278094"/>
          </a:xfrm>
          <a:prstGeom prst="rect">
            <a:avLst/>
          </a:prstGeom>
          <a:noFill/>
          <a:ln>
            <a:noFill/>
          </a:ln>
          <a:extLst>
            <a:ext uri="{909E8E84-426E-40dd-AFC4-6F175D3DCCD1}">
              <a14:hiddenFill xmlns:mc="http://schemas.openxmlformats.org/markup-compatibility/2006" xmlns:a14="http://schemas.microsoft.com/office/drawing/2010/main" xmlns="">
                <a:solidFill>
                  <a:srgbClr val="FFFFFF"/>
                </a:solidFill>
              </a14:hiddenFill>
            </a:ext>
            <a:ext uri="{91240B29-F687-4f45-9708-019B960494DF}">
              <a14:hiddenLine xmlns:mc="http://schemas.openxmlformats.org/markup-compatibility/2006" xmlns:a14="http://schemas.microsoft.com/office/drawing/2010/main" xmlns=""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0-9 Digitals: waveform</a:t>
            </a:r>
          </a:p>
          <a:p>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buFont typeface="Arial" panose="020B0604020202020204" pitchFamily="34" charset="0"/>
              <a:buChar char="•"/>
            </a:pP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lgn="just"/>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p>
          <a:p>
            <a:pPr marL="342900" indent="-342900" algn="just">
              <a:buFont typeface="Arial" panose="020B0604020202020204" pitchFamily="34" charset="0"/>
              <a:buChar char="•"/>
            </a:pPr>
            <a:endParaRPr lang="en-US" altLang="zh-CN" sz="2400" dirty="0">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246826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4C95232-8FE8-4A06-B112-2B04D1863C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0194" cy="6859016"/>
          </a:xfrm>
          <a:prstGeom prst="rect">
            <a:avLst/>
          </a:prstGeom>
        </p:spPr>
      </p:pic>
      <p:sp>
        <p:nvSpPr>
          <p:cNvPr id="6" name="Title 1">
            <a:extLst>
              <a:ext uri="{FF2B5EF4-FFF2-40B4-BE49-F238E27FC236}">
                <a16:creationId xmlns:a16="http://schemas.microsoft.com/office/drawing/2014/main" id="{11158C78-4411-4507-9638-896424C9448E}"/>
              </a:ext>
            </a:extLst>
          </p:cNvPr>
          <p:cNvSpPr txBox="1">
            <a:spLocks/>
          </p:cNvSpPr>
          <p:nvPr/>
        </p:nvSpPr>
        <p:spPr>
          <a:xfrm>
            <a:off x="482890" y="641479"/>
            <a:ext cx="12431252" cy="610546"/>
          </a:xfrm>
          <a:prstGeom prst="rect">
            <a:avLst/>
          </a:prstGeom>
        </p:spPr>
        <p:txBody>
          <a:bodyPr/>
          <a:lstStyle>
            <a:lvl1pPr marL="119063" indent="-119063" algn="l" rtl="0" eaLnBrk="0" fontAlgn="base" hangingPunct="0">
              <a:spcBef>
                <a:spcPct val="0"/>
              </a:spcBef>
              <a:spcAft>
                <a:spcPct val="0"/>
              </a:spcAft>
              <a:defRPr sz="3200" b="1" u="none">
                <a:solidFill>
                  <a:srgbClr val="000000"/>
                </a:solidFill>
                <a:latin typeface="Calibri" pitchFamily="34" charset="0"/>
                <a:ea typeface="Calibri" pitchFamily="34" charset="0"/>
                <a:cs typeface="Calibri" pitchFamily="34" charset="0"/>
              </a:defRPr>
            </a:lvl1pPr>
            <a:lvl2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2pPr>
            <a:lvl3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3pPr>
            <a:lvl4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4pPr>
            <a:lvl5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5pPr>
            <a:lvl6pPr marL="576263" algn="l" rtl="0" eaLnBrk="0" fontAlgn="base" hangingPunct="0">
              <a:spcBef>
                <a:spcPct val="0"/>
              </a:spcBef>
              <a:spcAft>
                <a:spcPct val="0"/>
              </a:spcAft>
              <a:defRPr sz="3200" b="1" u="sng">
                <a:solidFill>
                  <a:srgbClr val="000066"/>
                </a:solidFill>
                <a:latin typeface="Arial" pitchFamily="34" charset="0"/>
              </a:defRPr>
            </a:lvl6pPr>
            <a:lvl7pPr marL="1033463" algn="l" rtl="0" eaLnBrk="0" fontAlgn="base" hangingPunct="0">
              <a:spcBef>
                <a:spcPct val="0"/>
              </a:spcBef>
              <a:spcAft>
                <a:spcPct val="0"/>
              </a:spcAft>
              <a:defRPr sz="3200" b="1" u="sng">
                <a:solidFill>
                  <a:srgbClr val="000066"/>
                </a:solidFill>
                <a:latin typeface="Arial" pitchFamily="34" charset="0"/>
              </a:defRPr>
            </a:lvl7pPr>
            <a:lvl8pPr marL="1490663" algn="l" rtl="0" eaLnBrk="0" fontAlgn="base" hangingPunct="0">
              <a:spcBef>
                <a:spcPct val="0"/>
              </a:spcBef>
              <a:spcAft>
                <a:spcPct val="0"/>
              </a:spcAft>
              <a:defRPr sz="3200" b="1" u="sng">
                <a:solidFill>
                  <a:srgbClr val="000066"/>
                </a:solidFill>
                <a:latin typeface="Arial" pitchFamily="34" charset="0"/>
              </a:defRPr>
            </a:lvl8pPr>
            <a:lvl9pPr marL="1947863" algn="l" rtl="0" eaLnBrk="0" fontAlgn="base" hangingPunct="0">
              <a:spcBef>
                <a:spcPct val="0"/>
              </a:spcBef>
              <a:spcAft>
                <a:spcPct val="0"/>
              </a:spcAft>
              <a:defRPr sz="3200" b="1" u="sng">
                <a:solidFill>
                  <a:srgbClr val="000066"/>
                </a:solidFill>
                <a:latin typeface="Arial" pitchFamily="34" charset="0"/>
              </a:defRPr>
            </a:lvl9pPr>
          </a:lstStyle>
          <a:p>
            <a:pPr lvl="0">
              <a:defRPr/>
            </a:pPr>
            <a:r>
              <a:rPr lang="en-US" sz="3600" kern="0" dirty="0">
                <a:latin typeface="Times New Roman" panose="02020603050405020304" pitchFamily="18" charset="0"/>
                <a:cs typeface="Times New Roman" panose="02020603050405020304" pitchFamily="18" charset="0"/>
              </a:rPr>
              <a:t>CNN Simulation Results</a:t>
            </a:r>
            <a:endParaRPr kumimoji="0" lang="en-US" sz="36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F813478B-A939-4BBC-9CB5-AED26B8197D4}"/>
              </a:ext>
            </a:extLst>
          </p:cNvPr>
          <p:cNvSpPr txBox="1"/>
          <p:nvPr/>
        </p:nvSpPr>
        <p:spPr bwMode="auto">
          <a:xfrm>
            <a:off x="559898" y="1568320"/>
            <a:ext cx="4774910" cy="4278094"/>
          </a:xfrm>
          <a:prstGeom prst="rect">
            <a:avLst/>
          </a:prstGeom>
          <a:noFill/>
          <a:ln>
            <a:noFill/>
          </a:ln>
          <a:extLst>
            <a:ext uri="{909E8E84-426E-40dd-AFC4-6F175D3DCCD1}">
              <a14:hiddenFill xmlns:mc="http://schemas.openxmlformats.org/markup-compatibility/2006" xmlns:a14="http://schemas.microsoft.com/office/drawing/2010/main" xmlns="">
                <a:solidFill>
                  <a:srgbClr val="FFFFFF"/>
                </a:solidFill>
              </a14:hiddenFill>
            </a:ext>
            <a:ext uri="{91240B29-F687-4f45-9708-019B960494DF}">
              <a14:hiddenLine xmlns:mc="http://schemas.openxmlformats.org/markup-compatibility/2006" xmlns:a14="http://schemas.microsoft.com/office/drawing/2010/main" xmlns=""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0-9 Digitals: waveform</a:t>
            </a:r>
          </a:p>
          <a:p>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buFont typeface="Arial" panose="020B0604020202020204" pitchFamily="34" charset="0"/>
              <a:buChar char="•"/>
            </a:pP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lgn="just"/>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p>
          <a:p>
            <a:pPr marL="342900" indent="-342900" algn="just">
              <a:buFont typeface="Arial" panose="020B0604020202020204" pitchFamily="34" charset="0"/>
              <a:buChar char="•"/>
            </a:pPr>
            <a:endParaRPr lang="en-US" altLang="zh-CN" sz="2400" dirty="0">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CE75037E-B35B-4099-B685-6315D2C6C43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52" y="137859"/>
            <a:ext cx="12192746" cy="6582281"/>
          </a:xfrm>
          <a:prstGeom prst="rect">
            <a:avLst/>
          </a:prstGeom>
        </p:spPr>
      </p:pic>
      <p:sp>
        <p:nvSpPr>
          <p:cNvPr id="4" name="矩形 3">
            <a:extLst>
              <a:ext uri="{FF2B5EF4-FFF2-40B4-BE49-F238E27FC236}">
                <a16:creationId xmlns:a16="http://schemas.microsoft.com/office/drawing/2014/main" id="{C4D99CDD-2EF8-46C0-BFBB-B4D5458DE73C}"/>
              </a:ext>
            </a:extLst>
          </p:cNvPr>
          <p:cNvSpPr/>
          <p:nvPr/>
        </p:nvSpPr>
        <p:spPr bwMode="auto">
          <a:xfrm>
            <a:off x="2463800" y="4432300"/>
            <a:ext cx="8382000" cy="723900"/>
          </a:xfrm>
          <a:prstGeom prst="rect">
            <a:avLst/>
          </a:prstGeom>
          <a:noFill/>
          <a:ln w="38100">
            <a:solidFill>
              <a:srgbClr val="FF0000"/>
            </a:solidFill>
          </a:ln>
          <a:effectLst/>
        </p:spPr>
        <p:txBody>
          <a:bodyPr vert="horz" wrap="square" lIns="0" tIns="0" rIns="0" bIns="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200" b="0" i="0" u="none" strike="noStrike" cap="none" normalizeH="0" baseline="0" dirty="0">
              <a:ln>
                <a:noFill/>
              </a:ln>
              <a:solidFill>
                <a:srgbClr val="24292E"/>
              </a:solidFill>
              <a:effectLst/>
              <a:latin typeface="Arial Unicode MS"/>
              <a:ea typeface="SFMono-Regular"/>
            </a:endParaRPr>
          </a:p>
        </p:txBody>
      </p:sp>
    </p:spTree>
    <p:extLst>
      <p:ext uri="{BB962C8B-B14F-4D97-AF65-F5344CB8AC3E}">
        <p14:creationId xmlns:p14="http://schemas.microsoft.com/office/powerpoint/2010/main" val="7883415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4C95232-8FE8-4A06-B112-2B04D1863C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0194" cy="6859016"/>
          </a:xfrm>
          <a:prstGeom prst="rect">
            <a:avLst/>
          </a:prstGeom>
        </p:spPr>
      </p:pic>
      <p:sp>
        <p:nvSpPr>
          <p:cNvPr id="6" name="Title 1">
            <a:extLst>
              <a:ext uri="{FF2B5EF4-FFF2-40B4-BE49-F238E27FC236}">
                <a16:creationId xmlns:a16="http://schemas.microsoft.com/office/drawing/2014/main" id="{11158C78-4411-4507-9638-896424C9448E}"/>
              </a:ext>
            </a:extLst>
          </p:cNvPr>
          <p:cNvSpPr txBox="1">
            <a:spLocks/>
          </p:cNvSpPr>
          <p:nvPr/>
        </p:nvSpPr>
        <p:spPr>
          <a:xfrm>
            <a:off x="482890" y="641479"/>
            <a:ext cx="12431252" cy="610546"/>
          </a:xfrm>
          <a:prstGeom prst="rect">
            <a:avLst/>
          </a:prstGeom>
        </p:spPr>
        <p:txBody>
          <a:bodyPr/>
          <a:lstStyle>
            <a:lvl1pPr marL="119063" indent="-119063" algn="l" rtl="0" eaLnBrk="0" fontAlgn="base" hangingPunct="0">
              <a:spcBef>
                <a:spcPct val="0"/>
              </a:spcBef>
              <a:spcAft>
                <a:spcPct val="0"/>
              </a:spcAft>
              <a:defRPr sz="3200" b="1" u="none">
                <a:solidFill>
                  <a:srgbClr val="000000"/>
                </a:solidFill>
                <a:latin typeface="Calibri" pitchFamily="34" charset="0"/>
                <a:ea typeface="Calibri" pitchFamily="34" charset="0"/>
                <a:cs typeface="Calibri" pitchFamily="34" charset="0"/>
              </a:defRPr>
            </a:lvl1pPr>
            <a:lvl2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2pPr>
            <a:lvl3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3pPr>
            <a:lvl4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4pPr>
            <a:lvl5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5pPr>
            <a:lvl6pPr marL="576263" algn="l" rtl="0" eaLnBrk="0" fontAlgn="base" hangingPunct="0">
              <a:spcBef>
                <a:spcPct val="0"/>
              </a:spcBef>
              <a:spcAft>
                <a:spcPct val="0"/>
              </a:spcAft>
              <a:defRPr sz="3200" b="1" u="sng">
                <a:solidFill>
                  <a:srgbClr val="000066"/>
                </a:solidFill>
                <a:latin typeface="Arial" pitchFamily="34" charset="0"/>
              </a:defRPr>
            </a:lvl6pPr>
            <a:lvl7pPr marL="1033463" algn="l" rtl="0" eaLnBrk="0" fontAlgn="base" hangingPunct="0">
              <a:spcBef>
                <a:spcPct val="0"/>
              </a:spcBef>
              <a:spcAft>
                <a:spcPct val="0"/>
              </a:spcAft>
              <a:defRPr sz="3200" b="1" u="sng">
                <a:solidFill>
                  <a:srgbClr val="000066"/>
                </a:solidFill>
                <a:latin typeface="Arial" pitchFamily="34" charset="0"/>
              </a:defRPr>
            </a:lvl7pPr>
            <a:lvl8pPr marL="1490663" algn="l" rtl="0" eaLnBrk="0" fontAlgn="base" hangingPunct="0">
              <a:spcBef>
                <a:spcPct val="0"/>
              </a:spcBef>
              <a:spcAft>
                <a:spcPct val="0"/>
              </a:spcAft>
              <a:defRPr sz="3200" b="1" u="sng">
                <a:solidFill>
                  <a:srgbClr val="000066"/>
                </a:solidFill>
                <a:latin typeface="Arial" pitchFamily="34" charset="0"/>
              </a:defRPr>
            </a:lvl8pPr>
            <a:lvl9pPr marL="1947863" algn="l" rtl="0" eaLnBrk="0" fontAlgn="base" hangingPunct="0">
              <a:spcBef>
                <a:spcPct val="0"/>
              </a:spcBef>
              <a:spcAft>
                <a:spcPct val="0"/>
              </a:spcAft>
              <a:defRPr sz="3200" b="1" u="sng">
                <a:solidFill>
                  <a:srgbClr val="000066"/>
                </a:solidFill>
                <a:latin typeface="Arial" pitchFamily="34" charset="0"/>
              </a:defRPr>
            </a:lvl9pPr>
          </a:lstStyle>
          <a:p>
            <a:pPr lvl="0">
              <a:defRPr/>
            </a:pPr>
            <a:r>
              <a:rPr lang="en-US" sz="3600" kern="0" dirty="0">
                <a:latin typeface="Times New Roman" panose="02020603050405020304" pitchFamily="18" charset="0"/>
                <a:cs typeface="Times New Roman" panose="02020603050405020304" pitchFamily="18" charset="0"/>
              </a:rPr>
              <a:t>CNN Simulation Results</a:t>
            </a:r>
            <a:endParaRPr kumimoji="0" lang="en-US" sz="36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F813478B-A939-4BBC-9CB5-AED26B8197D4}"/>
              </a:ext>
            </a:extLst>
          </p:cNvPr>
          <p:cNvSpPr txBox="1"/>
          <p:nvPr/>
        </p:nvSpPr>
        <p:spPr bwMode="auto">
          <a:xfrm>
            <a:off x="559898" y="1568320"/>
            <a:ext cx="4774910" cy="4278094"/>
          </a:xfrm>
          <a:prstGeom prst="rect">
            <a:avLst/>
          </a:prstGeom>
          <a:noFill/>
          <a:ln>
            <a:noFill/>
          </a:ln>
          <a:extLst>
            <a:ext uri="{909E8E84-426E-40dd-AFC4-6F175D3DCCD1}">
              <a14:hiddenFill xmlns:mc="http://schemas.openxmlformats.org/markup-compatibility/2006" xmlns:a14="http://schemas.microsoft.com/office/drawing/2010/main" xmlns="">
                <a:solidFill>
                  <a:srgbClr val="FFFFFF"/>
                </a:solidFill>
              </a14:hiddenFill>
            </a:ext>
            <a:ext uri="{91240B29-F687-4f45-9708-019B960494DF}">
              <a14:hiddenLine xmlns:mc="http://schemas.openxmlformats.org/markup-compatibility/2006" xmlns:a14="http://schemas.microsoft.com/office/drawing/2010/main" xmlns=""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0-9 Digitals: waveform</a:t>
            </a:r>
          </a:p>
          <a:p>
            <a:r>
              <a:rPr lang="zh-CN" altLang="en-US" sz="2800" dirty="0">
                <a:latin typeface="Times New Roman" panose="02020603050405020304" pitchFamily="18" charset="0"/>
                <a:ea typeface="微软雅黑" panose="020B0503020204020204" pitchFamily="34" charset="-122"/>
                <a:cs typeface="Times New Roman" panose="02020603050405020304" pitchFamily="18" charset="0"/>
              </a:rPr>
              <a:t> </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buFont typeface="Arial" panose="020B0604020202020204" pitchFamily="34" charset="0"/>
              <a:buChar char="•"/>
            </a:pPr>
            <a:endParaRPr lang="en-US" altLang="zh-CN" sz="2400" dirty="0">
              <a:latin typeface="Times New Roman" panose="02020603050405020304" pitchFamily="18" charset="0"/>
              <a:ea typeface="微软雅黑" panose="020B0503020204020204" pitchFamily="34" charset="-122"/>
              <a:cs typeface="Times New Roman" panose="02020603050405020304" pitchFamily="18" charset="0"/>
            </a:endParaRPr>
          </a:p>
          <a:p>
            <a:pPr algn="just"/>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a:t>
            </a:r>
          </a:p>
          <a:p>
            <a:pPr marL="342900" indent="-342900" algn="just">
              <a:buFont typeface="Arial" panose="020B0604020202020204" pitchFamily="34" charset="0"/>
              <a:buChar char="•"/>
            </a:pPr>
            <a:endParaRPr lang="en-US" altLang="zh-CN" sz="2400" dirty="0">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CE75037E-B35B-4099-B685-6315D2C6C43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52" y="272350"/>
            <a:ext cx="12192746" cy="6313299"/>
          </a:xfrm>
          <a:prstGeom prst="rect">
            <a:avLst/>
          </a:prstGeom>
        </p:spPr>
      </p:pic>
      <p:sp>
        <p:nvSpPr>
          <p:cNvPr id="4" name="矩形 3">
            <a:extLst>
              <a:ext uri="{FF2B5EF4-FFF2-40B4-BE49-F238E27FC236}">
                <a16:creationId xmlns:a16="http://schemas.microsoft.com/office/drawing/2014/main" id="{C4D99CDD-2EF8-46C0-BFBB-B4D5458DE73C}"/>
              </a:ext>
            </a:extLst>
          </p:cNvPr>
          <p:cNvSpPr/>
          <p:nvPr/>
        </p:nvSpPr>
        <p:spPr bwMode="auto">
          <a:xfrm>
            <a:off x="2507516" y="4565780"/>
            <a:ext cx="8382000" cy="723900"/>
          </a:xfrm>
          <a:prstGeom prst="rect">
            <a:avLst/>
          </a:prstGeom>
          <a:noFill/>
          <a:ln w="38100">
            <a:solidFill>
              <a:srgbClr val="FF0000"/>
            </a:solidFill>
          </a:ln>
          <a:effectLst/>
        </p:spPr>
        <p:txBody>
          <a:bodyPr vert="horz" wrap="square" lIns="0" tIns="0" rIns="0" bIns="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200" b="0" i="0" u="none" strike="noStrike" cap="none" normalizeH="0" baseline="0" dirty="0">
              <a:ln>
                <a:noFill/>
              </a:ln>
              <a:solidFill>
                <a:srgbClr val="24292E"/>
              </a:solidFill>
              <a:effectLst/>
              <a:latin typeface="Arial Unicode MS"/>
              <a:ea typeface="SFMono-Regular"/>
            </a:endParaRPr>
          </a:p>
        </p:txBody>
      </p:sp>
    </p:spTree>
    <p:extLst>
      <p:ext uri="{BB962C8B-B14F-4D97-AF65-F5344CB8AC3E}">
        <p14:creationId xmlns:p14="http://schemas.microsoft.com/office/powerpoint/2010/main" val="18990041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4C95232-8FE8-4A06-B112-2B04D1863C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6"/>
            <a:ext cx="12190194" cy="6859016"/>
          </a:xfrm>
          <a:prstGeom prst="rect">
            <a:avLst/>
          </a:prstGeom>
        </p:spPr>
      </p:pic>
      <p:sp>
        <p:nvSpPr>
          <p:cNvPr id="3" name="文本框 2">
            <a:extLst>
              <a:ext uri="{FF2B5EF4-FFF2-40B4-BE49-F238E27FC236}">
                <a16:creationId xmlns:a16="http://schemas.microsoft.com/office/drawing/2014/main" id="{5DCD6544-C745-43C7-9025-1A4F32B96841}"/>
              </a:ext>
            </a:extLst>
          </p:cNvPr>
          <p:cNvSpPr txBox="1"/>
          <p:nvPr/>
        </p:nvSpPr>
        <p:spPr>
          <a:xfrm>
            <a:off x="1089947" y="1044982"/>
            <a:ext cx="10010299" cy="5262979"/>
          </a:xfrm>
          <a:prstGeom prst="rect">
            <a:avLst/>
          </a:prstGeom>
          <a:noFill/>
        </p:spPr>
        <p:txBody>
          <a:bodyPr wrap="square" rtlCol="0">
            <a:spAutoFit/>
          </a:bodyPr>
          <a:lstStyle/>
          <a:p>
            <a:endParaRPr lang="en-US" altLang="zh-CN" sz="2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800" dirty="0">
                <a:latin typeface="Times New Roman" panose="02020603050405020304" pitchFamily="18" charset="0"/>
                <a:cs typeface="Times New Roman" panose="02020603050405020304" pitchFamily="18" charset="0"/>
              </a:rPr>
              <a:t>Paper Reading &amp; Preparation</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	       	11.15-11.21</a:t>
            </a:r>
          </a:p>
          <a:p>
            <a:endParaRPr lang="en-US" altLang="zh-CN" sz="2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800" dirty="0">
                <a:latin typeface="Times New Roman" panose="02020603050405020304" pitchFamily="18" charset="0"/>
                <a:cs typeface="Times New Roman" panose="02020603050405020304" pitchFamily="18" charset="0"/>
              </a:rPr>
              <a:t>Build Environment &amp; Learning Operation</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	11.22-11.28</a:t>
            </a:r>
          </a:p>
          <a:p>
            <a:endParaRPr lang="en-US" altLang="zh-CN" sz="2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800" dirty="0">
                <a:latin typeface="Times New Roman" panose="02020603050405020304" pitchFamily="18" charset="0"/>
                <a:cs typeface="Times New Roman" panose="02020603050405020304" pitchFamily="18" charset="0"/>
              </a:rPr>
              <a:t>PULP NN Implementation &amp; Compiling</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	11.29-12.12</a:t>
            </a:r>
          </a:p>
          <a:p>
            <a:endParaRPr lang="en-US" altLang="zh-CN" sz="2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800" dirty="0" err="1">
                <a:latin typeface="Times New Roman" panose="02020603050405020304" pitchFamily="18" charset="0"/>
                <a:cs typeface="Times New Roman" panose="02020603050405020304" pitchFamily="18" charset="0"/>
              </a:rPr>
              <a:t>LeNet</a:t>
            </a:r>
            <a:r>
              <a:rPr lang="en-US" altLang="zh-CN" sz="2800" dirty="0">
                <a:latin typeface="Times New Roman" panose="02020603050405020304" pitchFamily="18" charset="0"/>
                <a:cs typeface="Times New Roman" panose="02020603050405020304" pitchFamily="18" charset="0"/>
              </a:rPr>
              <a:t> &amp; FPGA Implantation              	          12.13-12.19</a:t>
            </a:r>
          </a:p>
          <a:p>
            <a:pPr marL="285750" indent="-285750">
              <a:buFont typeface="Arial" panose="020B0604020202020204" pitchFamily="34" charset="0"/>
              <a:buChar char="•"/>
            </a:pPr>
            <a:endParaRPr lang="en-US" altLang="zh-CN" sz="2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800" dirty="0">
                <a:latin typeface="Times New Roman" panose="02020603050405020304" pitchFamily="18" charset="0"/>
                <a:cs typeface="Times New Roman" panose="02020603050405020304" pitchFamily="18" charset="0"/>
              </a:rPr>
              <a:t>HDMI &amp; Camera Connection                      	12.20-12.26</a:t>
            </a:r>
          </a:p>
          <a:p>
            <a:pPr marL="285750" indent="-285750">
              <a:buFont typeface="Arial" panose="020B0604020202020204" pitchFamily="34" charset="0"/>
              <a:buChar char="•"/>
            </a:pPr>
            <a:endParaRPr lang="en-US" altLang="zh-CN" sz="2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800" dirty="0">
                <a:latin typeface="Times New Roman" panose="02020603050405020304" pitchFamily="18" charset="0"/>
                <a:cs typeface="Times New Roman" panose="02020603050405020304" pitchFamily="18" charset="0"/>
              </a:rPr>
              <a:t>Waveform &amp; Simulation                              	12.27-1.5</a:t>
            </a:r>
            <a:endParaRPr lang="zh-CN" altLang="en-US" sz="28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AECF7DA9-36FE-4A82-A512-37AF2A8FE6D6}"/>
              </a:ext>
            </a:extLst>
          </p:cNvPr>
          <p:cNvSpPr txBox="1">
            <a:spLocks/>
          </p:cNvSpPr>
          <p:nvPr/>
        </p:nvSpPr>
        <p:spPr>
          <a:xfrm>
            <a:off x="772450" y="550039"/>
            <a:ext cx="12431252" cy="610546"/>
          </a:xfrm>
          <a:prstGeom prst="rect">
            <a:avLst/>
          </a:prstGeom>
        </p:spPr>
        <p:txBody>
          <a:bodyPr/>
          <a:lstStyle>
            <a:lvl1pPr marL="119063" indent="-119063" algn="l" rtl="0" eaLnBrk="0" fontAlgn="base" hangingPunct="0">
              <a:spcBef>
                <a:spcPct val="0"/>
              </a:spcBef>
              <a:spcAft>
                <a:spcPct val="0"/>
              </a:spcAft>
              <a:defRPr sz="3200" b="1" u="none">
                <a:solidFill>
                  <a:srgbClr val="000000"/>
                </a:solidFill>
                <a:latin typeface="Calibri" pitchFamily="34" charset="0"/>
                <a:ea typeface="Calibri" pitchFamily="34" charset="0"/>
                <a:cs typeface="Calibri" pitchFamily="34" charset="0"/>
              </a:defRPr>
            </a:lvl1pPr>
            <a:lvl2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2pPr>
            <a:lvl3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3pPr>
            <a:lvl4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4pPr>
            <a:lvl5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5pPr>
            <a:lvl6pPr marL="576263" algn="l" rtl="0" eaLnBrk="0" fontAlgn="base" hangingPunct="0">
              <a:spcBef>
                <a:spcPct val="0"/>
              </a:spcBef>
              <a:spcAft>
                <a:spcPct val="0"/>
              </a:spcAft>
              <a:defRPr sz="3200" b="1" u="sng">
                <a:solidFill>
                  <a:srgbClr val="000066"/>
                </a:solidFill>
                <a:latin typeface="Arial" pitchFamily="34" charset="0"/>
              </a:defRPr>
            </a:lvl6pPr>
            <a:lvl7pPr marL="1033463" algn="l" rtl="0" eaLnBrk="0" fontAlgn="base" hangingPunct="0">
              <a:spcBef>
                <a:spcPct val="0"/>
              </a:spcBef>
              <a:spcAft>
                <a:spcPct val="0"/>
              </a:spcAft>
              <a:defRPr sz="3200" b="1" u="sng">
                <a:solidFill>
                  <a:srgbClr val="000066"/>
                </a:solidFill>
                <a:latin typeface="Arial" pitchFamily="34" charset="0"/>
              </a:defRPr>
            </a:lvl7pPr>
            <a:lvl8pPr marL="1490663" algn="l" rtl="0" eaLnBrk="0" fontAlgn="base" hangingPunct="0">
              <a:spcBef>
                <a:spcPct val="0"/>
              </a:spcBef>
              <a:spcAft>
                <a:spcPct val="0"/>
              </a:spcAft>
              <a:defRPr sz="3200" b="1" u="sng">
                <a:solidFill>
                  <a:srgbClr val="000066"/>
                </a:solidFill>
                <a:latin typeface="Arial" pitchFamily="34" charset="0"/>
              </a:defRPr>
            </a:lvl8pPr>
            <a:lvl9pPr marL="1947863" algn="l" rtl="0" eaLnBrk="0" fontAlgn="base" hangingPunct="0">
              <a:spcBef>
                <a:spcPct val="0"/>
              </a:spcBef>
              <a:spcAft>
                <a:spcPct val="0"/>
              </a:spcAft>
              <a:defRPr sz="3200" b="1" u="sng">
                <a:solidFill>
                  <a:srgbClr val="000066"/>
                </a:solidFill>
                <a:latin typeface="Arial" pitchFamily="34" charset="0"/>
              </a:defRPr>
            </a:lvl9pPr>
          </a:lstStyle>
          <a:p>
            <a:pPr lvl="0">
              <a:defRPr/>
            </a:pPr>
            <a:r>
              <a:rPr kumimoji="0" lang="en-US" sz="36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Route Summary</a:t>
            </a:r>
          </a:p>
        </p:txBody>
      </p:sp>
    </p:spTree>
    <p:extLst>
      <p:ext uri="{BB962C8B-B14F-4D97-AF65-F5344CB8AC3E}">
        <p14:creationId xmlns:p14="http://schemas.microsoft.com/office/powerpoint/2010/main" val="27564950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908D6B1-2664-4AD0-81C8-EAC30D8640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6"/>
            <a:ext cx="12190194" cy="6859016"/>
          </a:xfrm>
          <a:prstGeom prst="rect">
            <a:avLst/>
          </a:prstGeom>
        </p:spPr>
      </p:pic>
      <p:sp>
        <p:nvSpPr>
          <p:cNvPr id="6" name="文本框 5">
            <a:extLst>
              <a:ext uri="{FF2B5EF4-FFF2-40B4-BE49-F238E27FC236}">
                <a16:creationId xmlns:a16="http://schemas.microsoft.com/office/drawing/2014/main" id="{547D04C7-D9D8-4BAC-9B25-105E8F720536}"/>
              </a:ext>
            </a:extLst>
          </p:cNvPr>
          <p:cNvSpPr txBox="1"/>
          <p:nvPr/>
        </p:nvSpPr>
        <p:spPr>
          <a:xfrm>
            <a:off x="2296820" y="2766772"/>
            <a:ext cx="7596553" cy="1323439"/>
          </a:xfrm>
          <a:prstGeom prst="rect">
            <a:avLst/>
          </a:prstGeom>
          <a:noFill/>
        </p:spPr>
        <p:txBody>
          <a:bodyPr wrap="square" rtlCol="0">
            <a:spAutoFit/>
          </a:bodyPr>
          <a:lstStyle/>
          <a:p>
            <a:pPr algn="ctr"/>
            <a:r>
              <a:rPr lang="en-US" altLang="zh-CN" sz="4000" dirty="0">
                <a:latin typeface="Times New Roman" panose="02020603050405020304" pitchFamily="18" charset="0"/>
                <a:ea typeface="微软雅黑" panose="020B0503020204020204" pitchFamily="34" charset="-122"/>
                <a:cs typeface="Times New Roman" panose="02020603050405020304" pitchFamily="18" charset="0"/>
              </a:rPr>
              <a:t>Thank You!</a:t>
            </a:r>
          </a:p>
          <a:p>
            <a:pPr algn="ctr"/>
            <a:r>
              <a:rPr lang="en-US" altLang="zh-CN" sz="4000" dirty="0">
                <a:latin typeface="Times New Roman" panose="02020603050405020304" pitchFamily="18" charset="0"/>
                <a:ea typeface="微软雅黑" panose="020B0503020204020204" pitchFamily="34" charset="-122"/>
                <a:cs typeface="Times New Roman" panose="02020603050405020304" pitchFamily="18" charset="0"/>
              </a:rPr>
              <a:t>Q&amp;A</a:t>
            </a:r>
          </a:p>
        </p:txBody>
      </p:sp>
    </p:spTree>
    <p:extLst>
      <p:ext uri="{BB962C8B-B14F-4D97-AF65-F5344CB8AC3E}">
        <p14:creationId xmlns:p14="http://schemas.microsoft.com/office/powerpoint/2010/main" val="1166808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4C95232-8FE8-4A06-B112-2B04D1863C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0194" cy="6859016"/>
          </a:xfrm>
          <a:prstGeom prst="rect">
            <a:avLst/>
          </a:prstGeom>
        </p:spPr>
      </p:pic>
      <p:sp>
        <p:nvSpPr>
          <p:cNvPr id="6" name="Title 1">
            <a:extLst>
              <a:ext uri="{FF2B5EF4-FFF2-40B4-BE49-F238E27FC236}">
                <a16:creationId xmlns:a16="http://schemas.microsoft.com/office/drawing/2014/main" id="{11158C78-4411-4507-9638-896424C9448E}"/>
              </a:ext>
            </a:extLst>
          </p:cNvPr>
          <p:cNvSpPr txBox="1">
            <a:spLocks/>
          </p:cNvSpPr>
          <p:nvPr/>
        </p:nvSpPr>
        <p:spPr>
          <a:xfrm>
            <a:off x="482890" y="641479"/>
            <a:ext cx="12431252" cy="610546"/>
          </a:xfrm>
          <a:prstGeom prst="rect">
            <a:avLst/>
          </a:prstGeom>
        </p:spPr>
        <p:txBody>
          <a:bodyPr/>
          <a:lstStyle>
            <a:lvl1pPr marL="119063" indent="-119063" algn="l" rtl="0" eaLnBrk="0" fontAlgn="base" hangingPunct="0">
              <a:spcBef>
                <a:spcPct val="0"/>
              </a:spcBef>
              <a:spcAft>
                <a:spcPct val="0"/>
              </a:spcAft>
              <a:defRPr sz="3200" b="1" u="none">
                <a:solidFill>
                  <a:srgbClr val="000000"/>
                </a:solidFill>
                <a:latin typeface="Calibri" pitchFamily="34" charset="0"/>
                <a:ea typeface="Calibri" pitchFamily="34" charset="0"/>
                <a:cs typeface="Calibri" pitchFamily="34" charset="0"/>
              </a:defRPr>
            </a:lvl1pPr>
            <a:lvl2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2pPr>
            <a:lvl3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3pPr>
            <a:lvl4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4pPr>
            <a:lvl5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5pPr>
            <a:lvl6pPr marL="576263" algn="l" rtl="0" eaLnBrk="0" fontAlgn="base" hangingPunct="0">
              <a:spcBef>
                <a:spcPct val="0"/>
              </a:spcBef>
              <a:spcAft>
                <a:spcPct val="0"/>
              </a:spcAft>
              <a:defRPr sz="3200" b="1" u="sng">
                <a:solidFill>
                  <a:srgbClr val="000066"/>
                </a:solidFill>
                <a:latin typeface="Arial" pitchFamily="34" charset="0"/>
              </a:defRPr>
            </a:lvl6pPr>
            <a:lvl7pPr marL="1033463" algn="l" rtl="0" eaLnBrk="0" fontAlgn="base" hangingPunct="0">
              <a:spcBef>
                <a:spcPct val="0"/>
              </a:spcBef>
              <a:spcAft>
                <a:spcPct val="0"/>
              </a:spcAft>
              <a:defRPr sz="3200" b="1" u="sng">
                <a:solidFill>
                  <a:srgbClr val="000066"/>
                </a:solidFill>
                <a:latin typeface="Arial" pitchFamily="34" charset="0"/>
              </a:defRPr>
            </a:lvl7pPr>
            <a:lvl8pPr marL="1490663" algn="l" rtl="0" eaLnBrk="0" fontAlgn="base" hangingPunct="0">
              <a:spcBef>
                <a:spcPct val="0"/>
              </a:spcBef>
              <a:spcAft>
                <a:spcPct val="0"/>
              </a:spcAft>
              <a:defRPr sz="3200" b="1" u="sng">
                <a:solidFill>
                  <a:srgbClr val="000066"/>
                </a:solidFill>
                <a:latin typeface="Arial" pitchFamily="34" charset="0"/>
              </a:defRPr>
            </a:lvl8pPr>
            <a:lvl9pPr marL="1947863" algn="l" rtl="0" eaLnBrk="0" fontAlgn="base" hangingPunct="0">
              <a:spcBef>
                <a:spcPct val="0"/>
              </a:spcBef>
              <a:spcAft>
                <a:spcPct val="0"/>
              </a:spcAft>
              <a:defRPr sz="3200" b="1" u="sng">
                <a:solidFill>
                  <a:srgbClr val="000066"/>
                </a:solidFill>
                <a:latin typeface="Arial" pitchFamily="34" charset="0"/>
              </a:defRPr>
            </a:lvl9pPr>
          </a:lstStyle>
          <a:p>
            <a:pPr lvl="0">
              <a:defRPr/>
            </a:pPr>
            <a:r>
              <a:rPr lang="en-US" sz="3600" kern="0" dirty="0">
                <a:latin typeface="+mn-lt"/>
              </a:rPr>
              <a:t>QNN: Quantized Neural Network</a:t>
            </a:r>
            <a:endParaRPr kumimoji="0" lang="en-US" sz="3600" b="1" i="0" u="none" strike="noStrike" kern="0" cap="none" spc="0" normalizeH="0" baseline="0" noProof="0" dirty="0">
              <a:ln>
                <a:noFill/>
              </a:ln>
              <a:solidFill>
                <a:srgbClr val="000000"/>
              </a:solidFill>
              <a:effectLst/>
              <a:uLnTx/>
              <a:uFillTx/>
              <a:latin typeface="+mn-lt"/>
              <a:cs typeface="Calibri" pitchFamily="34" charset="0"/>
            </a:endParaRPr>
          </a:p>
        </p:txBody>
      </p:sp>
      <p:sp>
        <p:nvSpPr>
          <p:cNvPr id="7" name="文本框 6">
            <a:extLst>
              <a:ext uri="{FF2B5EF4-FFF2-40B4-BE49-F238E27FC236}">
                <a16:creationId xmlns:a16="http://schemas.microsoft.com/office/drawing/2014/main" id="{F813478B-A939-4BBC-9CB5-AED26B8197D4}"/>
              </a:ext>
            </a:extLst>
          </p:cNvPr>
          <p:cNvSpPr txBox="1"/>
          <p:nvPr/>
        </p:nvSpPr>
        <p:spPr bwMode="auto">
          <a:xfrm>
            <a:off x="76546" y="1366875"/>
            <a:ext cx="12037102" cy="7848302"/>
          </a:xfrm>
          <a:prstGeom prst="rect">
            <a:avLst/>
          </a:prstGeom>
          <a:noFill/>
          <a:ln>
            <a:noFill/>
          </a:ln>
          <a:extLst>
            <a:ext uri="{909E8E84-426E-40dd-AFC4-6F175D3DCCD1}">
              <a14:hiddenFill xmlns="" xmlns:a14="http://schemas.microsoft.com/office/drawing/2010/main" xmlns:mc="http://schemas.openxmlformats.org/markup-compatibility/2006">
                <a:solidFill>
                  <a:srgbClr val="FFFFFF"/>
                </a:solidFill>
              </a14:hiddenFill>
            </a:ext>
            <a:ext uri="{91240B29-F687-4f45-9708-019B960494DF}">
              <a14:hiddenLine xmlns="" xmlns:a14="http://schemas.microsoft.com/office/drawing/2010/main" xmlns:mc="http://schemas.openxmlformats.org/markup-compatibility/2006"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endParaRPr lang="en-US" altLang="zh-CN" sz="2400" b="1"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en-US" altLang="zh-CN" sz="2400" dirty="0">
                <a:ea typeface="微软雅黑" panose="020B0503020204020204" pitchFamily="34" charset="-122"/>
              </a:rPr>
              <a:t>Real-valued weight and activation values                 n-bit fix-point number</a:t>
            </a:r>
          </a:p>
          <a:p>
            <a:pPr algn="just"/>
            <a:endParaRPr lang="en-US" altLang="zh-CN" sz="2400" dirty="0">
              <a:ea typeface="微软雅黑" panose="020B0503020204020204" pitchFamily="34" charset="-122"/>
            </a:endParaRPr>
          </a:p>
          <a:p>
            <a:pPr marL="342900" indent="-342900" algn="just">
              <a:buFont typeface="Arial" panose="020B0604020202020204" pitchFamily="34" charset="0"/>
              <a:buChar char="•"/>
            </a:pPr>
            <a:r>
              <a:rPr lang="en-US" altLang="zh-CN" sz="2400" dirty="0">
                <a:ea typeface="微软雅黑" panose="020B0503020204020204" pitchFamily="34" charset="-122"/>
              </a:rPr>
              <a:t>Favor the deployment of CNN models into resource constrained devices</a:t>
            </a:r>
          </a:p>
          <a:p>
            <a:pPr marL="342900" indent="-342900" algn="just">
              <a:buFont typeface="Arial" panose="020B0604020202020204" pitchFamily="34" charset="0"/>
              <a:buChar char="•"/>
            </a:pPr>
            <a:endParaRPr lang="en-US" altLang="zh-CN" sz="2400" dirty="0">
              <a:ea typeface="微软雅黑" panose="020B0503020204020204" pitchFamily="34" charset="-122"/>
            </a:endParaRPr>
          </a:p>
          <a:p>
            <a:pPr marL="342900" indent="-342900" algn="just">
              <a:buFont typeface="Arial" panose="020B0604020202020204" pitchFamily="34" charset="0"/>
              <a:buChar char="•"/>
            </a:pPr>
            <a:r>
              <a:rPr lang="en-US" altLang="zh-CN" sz="2400" dirty="0">
                <a:ea typeface="微软雅黑" panose="020B0503020204020204" pitchFamily="34" charset="-122"/>
              </a:rPr>
              <a:t>INT-N data type</a:t>
            </a:r>
          </a:p>
          <a:p>
            <a:pPr algn="just"/>
            <a:endParaRPr lang="en-US" altLang="zh-CN" sz="2400" dirty="0">
              <a:ea typeface="微软雅黑" panose="020B0503020204020204" pitchFamily="34" charset="-122"/>
            </a:endParaRPr>
          </a:p>
          <a:p>
            <a:pPr marL="342900" indent="-342900" algn="just">
              <a:buFont typeface="Arial" panose="020B0604020202020204" pitchFamily="34" charset="0"/>
              <a:buChar char="•"/>
            </a:pPr>
            <a:r>
              <a:rPr lang="en-US" altLang="zh-CN" sz="2400" dirty="0">
                <a:ea typeface="微软雅黑" panose="020B0503020204020204" pitchFamily="34" charset="-122"/>
              </a:rPr>
              <a:t>Specific retraining procedures</a:t>
            </a:r>
          </a:p>
          <a:p>
            <a:pPr algn="just"/>
            <a:r>
              <a:rPr lang="en-US" altLang="zh-CN" sz="2400" dirty="0">
                <a:ea typeface="微软雅黑" panose="020B0503020204020204" pitchFamily="34" charset="-122"/>
              </a:rPr>
              <a:t>            </a:t>
            </a:r>
          </a:p>
          <a:p>
            <a:pPr algn="just"/>
            <a:r>
              <a:rPr lang="en-US" altLang="zh-CN" sz="2400" dirty="0">
                <a:ea typeface="微软雅黑" panose="020B0503020204020204" pitchFamily="34" charset="-122"/>
              </a:rPr>
              <a:t>             1) the accuracy drop is very low (0.3% for ResNet50 in INT-2 ) </a:t>
            </a:r>
          </a:p>
          <a:p>
            <a:pPr algn="just"/>
            <a:r>
              <a:rPr lang="en-US" altLang="zh-CN" sz="2400" dirty="0">
                <a:ea typeface="微软雅黑" panose="020B0503020204020204" pitchFamily="34" charset="-122"/>
              </a:rPr>
              <a:t>            </a:t>
            </a:r>
          </a:p>
          <a:p>
            <a:pPr algn="just"/>
            <a:r>
              <a:rPr lang="en-US" altLang="zh-CN" sz="2400" dirty="0">
                <a:ea typeface="微软雅黑" panose="020B0503020204020204" pitchFamily="34" charset="-122"/>
              </a:rPr>
              <a:t>             2) energy efficiency gain is orders of magnitude higher</a:t>
            </a:r>
          </a:p>
          <a:p>
            <a:pPr algn="just"/>
            <a:endParaRPr lang="en-US" altLang="zh-CN" sz="2400" b="1" dirty="0">
              <a:latin typeface="微软雅黑" panose="020B0503020204020204" pitchFamily="34" charset="-122"/>
              <a:ea typeface="微软雅黑" panose="020B0503020204020204" pitchFamily="34" charset="-122"/>
            </a:endParaRPr>
          </a:p>
          <a:p>
            <a:pPr algn="just"/>
            <a:endParaRPr lang="en-US" altLang="zh-CN" sz="2400" b="1" dirty="0">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p:txBody>
      </p:sp>
      <p:sp>
        <p:nvSpPr>
          <p:cNvPr id="2" name="箭头: 右 1">
            <a:extLst>
              <a:ext uri="{FF2B5EF4-FFF2-40B4-BE49-F238E27FC236}">
                <a16:creationId xmlns:a16="http://schemas.microsoft.com/office/drawing/2014/main" id="{B02D7138-1F49-41FD-9355-E9D04896A90A}"/>
              </a:ext>
            </a:extLst>
          </p:cNvPr>
          <p:cNvSpPr/>
          <p:nvPr/>
        </p:nvSpPr>
        <p:spPr>
          <a:xfrm>
            <a:off x="6095097" y="1893504"/>
            <a:ext cx="960120"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83783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4C95232-8FE8-4A06-B112-2B04D1863C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0194" cy="6859016"/>
          </a:xfrm>
          <a:prstGeom prst="rect">
            <a:avLst/>
          </a:prstGeom>
        </p:spPr>
      </p:pic>
      <p:sp>
        <p:nvSpPr>
          <p:cNvPr id="6" name="Title 1">
            <a:extLst>
              <a:ext uri="{FF2B5EF4-FFF2-40B4-BE49-F238E27FC236}">
                <a16:creationId xmlns:a16="http://schemas.microsoft.com/office/drawing/2014/main" id="{11158C78-4411-4507-9638-896424C9448E}"/>
              </a:ext>
            </a:extLst>
          </p:cNvPr>
          <p:cNvSpPr txBox="1">
            <a:spLocks/>
          </p:cNvSpPr>
          <p:nvPr/>
        </p:nvSpPr>
        <p:spPr>
          <a:xfrm>
            <a:off x="482890" y="641479"/>
            <a:ext cx="12431252" cy="610546"/>
          </a:xfrm>
          <a:prstGeom prst="rect">
            <a:avLst/>
          </a:prstGeom>
        </p:spPr>
        <p:txBody>
          <a:bodyPr/>
          <a:lstStyle>
            <a:lvl1pPr marL="119063" indent="-119063" algn="l" rtl="0" eaLnBrk="0" fontAlgn="base" hangingPunct="0">
              <a:spcBef>
                <a:spcPct val="0"/>
              </a:spcBef>
              <a:spcAft>
                <a:spcPct val="0"/>
              </a:spcAft>
              <a:defRPr sz="3200" b="1" u="none">
                <a:solidFill>
                  <a:srgbClr val="000000"/>
                </a:solidFill>
                <a:latin typeface="Calibri" pitchFamily="34" charset="0"/>
                <a:ea typeface="Calibri" pitchFamily="34" charset="0"/>
                <a:cs typeface="Calibri" pitchFamily="34" charset="0"/>
              </a:defRPr>
            </a:lvl1pPr>
            <a:lvl2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2pPr>
            <a:lvl3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3pPr>
            <a:lvl4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4pPr>
            <a:lvl5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5pPr>
            <a:lvl6pPr marL="576263" algn="l" rtl="0" eaLnBrk="0" fontAlgn="base" hangingPunct="0">
              <a:spcBef>
                <a:spcPct val="0"/>
              </a:spcBef>
              <a:spcAft>
                <a:spcPct val="0"/>
              </a:spcAft>
              <a:defRPr sz="3200" b="1" u="sng">
                <a:solidFill>
                  <a:srgbClr val="000066"/>
                </a:solidFill>
                <a:latin typeface="Arial" pitchFamily="34" charset="0"/>
              </a:defRPr>
            </a:lvl6pPr>
            <a:lvl7pPr marL="1033463" algn="l" rtl="0" eaLnBrk="0" fontAlgn="base" hangingPunct="0">
              <a:spcBef>
                <a:spcPct val="0"/>
              </a:spcBef>
              <a:spcAft>
                <a:spcPct val="0"/>
              </a:spcAft>
              <a:defRPr sz="3200" b="1" u="sng">
                <a:solidFill>
                  <a:srgbClr val="000066"/>
                </a:solidFill>
                <a:latin typeface="Arial" pitchFamily="34" charset="0"/>
              </a:defRPr>
            </a:lvl7pPr>
            <a:lvl8pPr marL="1490663" algn="l" rtl="0" eaLnBrk="0" fontAlgn="base" hangingPunct="0">
              <a:spcBef>
                <a:spcPct val="0"/>
              </a:spcBef>
              <a:spcAft>
                <a:spcPct val="0"/>
              </a:spcAft>
              <a:defRPr sz="3200" b="1" u="sng">
                <a:solidFill>
                  <a:srgbClr val="000066"/>
                </a:solidFill>
                <a:latin typeface="Arial" pitchFamily="34" charset="0"/>
              </a:defRPr>
            </a:lvl8pPr>
            <a:lvl9pPr marL="1947863" algn="l" rtl="0" eaLnBrk="0" fontAlgn="base" hangingPunct="0">
              <a:spcBef>
                <a:spcPct val="0"/>
              </a:spcBef>
              <a:spcAft>
                <a:spcPct val="0"/>
              </a:spcAft>
              <a:defRPr sz="3200" b="1" u="sng">
                <a:solidFill>
                  <a:srgbClr val="000066"/>
                </a:solidFill>
                <a:latin typeface="Arial" pitchFamily="34" charset="0"/>
              </a:defRPr>
            </a:lvl9pPr>
          </a:lstStyle>
          <a:p>
            <a:pPr marL="119063" marR="0" lvl="0" indent="-119063" algn="l" defTabSz="914400" rtl="0" eaLnBrk="0" fontAlgn="base" latinLnBrk="0" hangingPunct="0">
              <a:lnSpc>
                <a:spcPct val="100000"/>
              </a:lnSpc>
              <a:spcBef>
                <a:spcPct val="0"/>
              </a:spcBef>
              <a:spcAft>
                <a:spcPct val="0"/>
              </a:spcAft>
              <a:buClrTx/>
              <a:buSzTx/>
              <a:buFontTx/>
              <a:buNone/>
              <a:tabLst/>
              <a:defRPr/>
            </a:pPr>
            <a:r>
              <a:rPr kumimoji="0" lang="en-US" sz="3600" b="1" i="0" u="none" strike="noStrike" kern="0" cap="none" spc="0" normalizeH="0" baseline="0" noProof="0" dirty="0">
                <a:ln>
                  <a:noFill/>
                </a:ln>
                <a:solidFill>
                  <a:srgbClr val="000000"/>
                </a:solidFill>
                <a:effectLst/>
                <a:uLnTx/>
                <a:uFillTx/>
                <a:latin typeface="+mn-lt"/>
                <a:cs typeface="Calibri" pitchFamily="34" charset="0"/>
              </a:rPr>
              <a:t>PULP-NN</a:t>
            </a:r>
            <a:r>
              <a:rPr lang="en-US" sz="3600" kern="0" dirty="0">
                <a:latin typeface="+mn-lt"/>
              </a:rPr>
              <a:t> Library</a:t>
            </a:r>
            <a:endParaRPr kumimoji="0" lang="en-US" sz="3600" b="1" i="0" u="none" strike="noStrike" kern="0" cap="none" spc="0" normalizeH="0" baseline="0" noProof="0" dirty="0">
              <a:ln>
                <a:noFill/>
              </a:ln>
              <a:solidFill>
                <a:srgbClr val="000000"/>
              </a:solidFill>
              <a:effectLst/>
              <a:uLnTx/>
              <a:uFillTx/>
              <a:latin typeface="+mn-lt"/>
              <a:cs typeface="Calibri" pitchFamily="34" charset="0"/>
            </a:endParaRPr>
          </a:p>
        </p:txBody>
      </p:sp>
      <p:sp>
        <p:nvSpPr>
          <p:cNvPr id="7" name="文本框 6">
            <a:extLst>
              <a:ext uri="{FF2B5EF4-FFF2-40B4-BE49-F238E27FC236}">
                <a16:creationId xmlns:a16="http://schemas.microsoft.com/office/drawing/2014/main" id="{F813478B-A939-4BBC-9CB5-AED26B8197D4}"/>
              </a:ext>
            </a:extLst>
          </p:cNvPr>
          <p:cNvSpPr txBox="1"/>
          <p:nvPr/>
        </p:nvSpPr>
        <p:spPr bwMode="auto">
          <a:xfrm>
            <a:off x="76546" y="1366875"/>
            <a:ext cx="12037102" cy="7848302"/>
          </a:xfrm>
          <a:prstGeom prst="rect">
            <a:avLst/>
          </a:prstGeom>
          <a:noFill/>
          <a:ln>
            <a:noFill/>
          </a:ln>
          <a:extLst>
            <a:ext uri="{909E8E84-426E-40dd-AFC4-6F175D3DCCD1}">
              <a14:hiddenFill xmlns="" xmlns:a14="http://schemas.microsoft.com/office/drawing/2010/main" xmlns:mc="http://schemas.openxmlformats.org/markup-compatibility/2006">
                <a:solidFill>
                  <a:srgbClr val="FFFFFF"/>
                </a:solidFill>
              </a14:hiddenFill>
            </a:ext>
            <a:ext uri="{91240B29-F687-4f45-9708-019B960494DF}">
              <a14:hiddenLine xmlns="" xmlns:a14="http://schemas.microsoft.com/office/drawing/2010/main" xmlns:mc="http://schemas.openxmlformats.org/markup-compatibility/2006"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endParaRPr lang="en-US" altLang="zh-CN" sz="2400" b="1"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en-US" altLang="zh-CN" sz="2400" dirty="0">
                <a:ea typeface="微软雅黑" panose="020B0503020204020204" pitchFamily="34" charset="-122"/>
              </a:rPr>
              <a:t>The first multicore computing library for Quantized Neural Network (QNN) inference on fully programmable edge devices  </a:t>
            </a:r>
          </a:p>
          <a:p>
            <a:pPr algn="just"/>
            <a:endParaRPr lang="en-US" altLang="zh-CN" sz="2400" dirty="0">
              <a:ea typeface="微软雅黑" panose="020B0503020204020204" pitchFamily="34" charset="-122"/>
            </a:endParaRPr>
          </a:p>
          <a:p>
            <a:pPr marL="342900" indent="-342900" algn="just">
              <a:buFont typeface="Arial" panose="020B0604020202020204" pitchFamily="34" charset="0"/>
              <a:buChar char="•"/>
            </a:pPr>
            <a:r>
              <a:rPr lang="en-US" altLang="zh-CN" sz="2400" dirty="0">
                <a:ea typeface="微软雅黑" panose="020B0503020204020204" pitchFamily="34" charset="-122"/>
              </a:rPr>
              <a:t>Support low bit-width (8-bit, 4-bit, 2-bit and 1-bit) operations</a:t>
            </a:r>
          </a:p>
          <a:p>
            <a:pPr algn="just"/>
            <a:endParaRPr lang="en-US" altLang="zh-CN" sz="2400" dirty="0">
              <a:ea typeface="微软雅黑" panose="020B0503020204020204" pitchFamily="34" charset="-122"/>
            </a:endParaRPr>
          </a:p>
          <a:p>
            <a:pPr algn="just"/>
            <a:endParaRPr lang="en-US" altLang="zh-CN" sz="2400" dirty="0">
              <a:ea typeface="微软雅黑" panose="020B0503020204020204" pitchFamily="34" charset="-122"/>
            </a:endParaRPr>
          </a:p>
          <a:p>
            <a:pPr marL="342900" indent="-342900" algn="just">
              <a:buFont typeface="Arial" panose="020B0604020202020204" pitchFamily="34" charset="0"/>
              <a:buChar char="•"/>
            </a:pPr>
            <a:r>
              <a:rPr lang="en-US" altLang="zh-CN" sz="2400" dirty="0">
                <a:ea typeface="微软雅黑" panose="020B0503020204020204" pitchFamily="34" charset="-122"/>
              </a:rPr>
              <a:t>An open-source optimized library based on the CMSIS-NN dataflow:</a:t>
            </a:r>
          </a:p>
          <a:p>
            <a:pPr algn="just"/>
            <a:r>
              <a:rPr lang="en-US" altLang="zh-CN" sz="2400" dirty="0">
                <a:ea typeface="微软雅黑" panose="020B0503020204020204" pitchFamily="34" charset="-122"/>
              </a:rPr>
              <a:t>            </a:t>
            </a:r>
          </a:p>
          <a:p>
            <a:pPr algn="just"/>
            <a:r>
              <a:rPr lang="en-US" altLang="zh-CN" sz="2400" dirty="0">
                <a:ea typeface="微软雅黑" panose="020B0503020204020204" pitchFamily="34" charset="-122"/>
              </a:rPr>
              <a:t>             1) A full set of kernels </a:t>
            </a:r>
          </a:p>
          <a:p>
            <a:pPr algn="just"/>
            <a:r>
              <a:rPr lang="en-US" altLang="zh-CN" sz="2400" dirty="0">
                <a:ea typeface="微软雅黑" panose="020B0503020204020204" pitchFamily="34" charset="-122"/>
              </a:rPr>
              <a:t>            </a:t>
            </a:r>
          </a:p>
          <a:p>
            <a:pPr algn="just"/>
            <a:r>
              <a:rPr lang="en-US" altLang="zh-CN" sz="2400" dirty="0">
                <a:ea typeface="微软雅黑" panose="020B0503020204020204" pitchFamily="34" charset="-122"/>
              </a:rPr>
              <a:t>             2) Many utilities to support QNN</a:t>
            </a:r>
          </a:p>
          <a:p>
            <a:pPr algn="just"/>
            <a:endParaRPr lang="en-US" altLang="zh-CN" sz="2400" b="1" dirty="0">
              <a:latin typeface="微软雅黑" panose="020B0503020204020204" pitchFamily="34" charset="-122"/>
              <a:ea typeface="微软雅黑" panose="020B0503020204020204" pitchFamily="34" charset="-122"/>
            </a:endParaRPr>
          </a:p>
          <a:p>
            <a:pPr algn="just"/>
            <a:endParaRPr lang="en-US" altLang="zh-CN" sz="2400" b="1" dirty="0">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54133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4C95232-8FE8-4A06-B112-2B04D1863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16"/>
            <a:ext cx="12190194" cy="6859016"/>
          </a:xfrm>
          <a:prstGeom prst="rect">
            <a:avLst/>
          </a:prstGeom>
        </p:spPr>
      </p:pic>
      <p:sp>
        <p:nvSpPr>
          <p:cNvPr id="6" name="Title 1">
            <a:extLst>
              <a:ext uri="{FF2B5EF4-FFF2-40B4-BE49-F238E27FC236}">
                <a16:creationId xmlns:a16="http://schemas.microsoft.com/office/drawing/2014/main" id="{11158C78-4411-4507-9638-896424C9448E}"/>
              </a:ext>
            </a:extLst>
          </p:cNvPr>
          <p:cNvSpPr txBox="1">
            <a:spLocks/>
          </p:cNvSpPr>
          <p:nvPr/>
        </p:nvSpPr>
        <p:spPr>
          <a:xfrm>
            <a:off x="482890" y="460471"/>
            <a:ext cx="12431252" cy="610546"/>
          </a:xfrm>
          <a:prstGeom prst="rect">
            <a:avLst/>
          </a:prstGeom>
        </p:spPr>
        <p:txBody>
          <a:bodyPr/>
          <a:lstStyle>
            <a:lvl1pPr marL="119063" indent="-119063" algn="l" rtl="0" eaLnBrk="0" fontAlgn="base" hangingPunct="0">
              <a:spcBef>
                <a:spcPct val="0"/>
              </a:spcBef>
              <a:spcAft>
                <a:spcPct val="0"/>
              </a:spcAft>
              <a:defRPr sz="3200" b="1" u="none">
                <a:solidFill>
                  <a:srgbClr val="000000"/>
                </a:solidFill>
                <a:latin typeface="Calibri" pitchFamily="34" charset="0"/>
                <a:ea typeface="Calibri" pitchFamily="34" charset="0"/>
                <a:cs typeface="Calibri" pitchFamily="34" charset="0"/>
              </a:defRPr>
            </a:lvl1pPr>
            <a:lvl2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2pPr>
            <a:lvl3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3pPr>
            <a:lvl4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4pPr>
            <a:lvl5pPr marL="119063" indent="-119063" algn="l" rtl="0" eaLnBrk="0" fontAlgn="base" hangingPunct="0">
              <a:spcBef>
                <a:spcPct val="0"/>
              </a:spcBef>
              <a:spcAft>
                <a:spcPct val="0"/>
              </a:spcAft>
              <a:defRPr sz="3200" b="1" u="sng">
                <a:solidFill>
                  <a:srgbClr val="000066"/>
                </a:solidFill>
                <a:latin typeface="Calibri" pitchFamily="34" charset="0"/>
                <a:ea typeface="Calibri" pitchFamily="34" charset="0"/>
                <a:cs typeface="Calibri" pitchFamily="34" charset="0"/>
              </a:defRPr>
            </a:lvl5pPr>
            <a:lvl6pPr marL="576263" algn="l" rtl="0" eaLnBrk="0" fontAlgn="base" hangingPunct="0">
              <a:spcBef>
                <a:spcPct val="0"/>
              </a:spcBef>
              <a:spcAft>
                <a:spcPct val="0"/>
              </a:spcAft>
              <a:defRPr sz="3200" b="1" u="sng">
                <a:solidFill>
                  <a:srgbClr val="000066"/>
                </a:solidFill>
                <a:latin typeface="Arial" pitchFamily="34" charset="0"/>
              </a:defRPr>
            </a:lvl6pPr>
            <a:lvl7pPr marL="1033463" algn="l" rtl="0" eaLnBrk="0" fontAlgn="base" hangingPunct="0">
              <a:spcBef>
                <a:spcPct val="0"/>
              </a:spcBef>
              <a:spcAft>
                <a:spcPct val="0"/>
              </a:spcAft>
              <a:defRPr sz="3200" b="1" u="sng">
                <a:solidFill>
                  <a:srgbClr val="000066"/>
                </a:solidFill>
                <a:latin typeface="Arial" pitchFamily="34" charset="0"/>
              </a:defRPr>
            </a:lvl7pPr>
            <a:lvl8pPr marL="1490663" algn="l" rtl="0" eaLnBrk="0" fontAlgn="base" hangingPunct="0">
              <a:spcBef>
                <a:spcPct val="0"/>
              </a:spcBef>
              <a:spcAft>
                <a:spcPct val="0"/>
              </a:spcAft>
              <a:defRPr sz="3200" b="1" u="sng">
                <a:solidFill>
                  <a:srgbClr val="000066"/>
                </a:solidFill>
                <a:latin typeface="Arial" pitchFamily="34" charset="0"/>
              </a:defRPr>
            </a:lvl8pPr>
            <a:lvl9pPr marL="1947863" algn="l" rtl="0" eaLnBrk="0" fontAlgn="base" hangingPunct="0">
              <a:spcBef>
                <a:spcPct val="0"/>
              </a:spcBef>
              <a:spcAft>
                <a:spcPct val="0"/>
              </a:spcAft>
              <a:defRPr sz="3200" b="1" u="sng">
                <a:solidFill>
                  <a:srgbClr val="000066"/>
                </a:solidFill>
                <a:latin typeface="Arial" pitchFamily="34" charset="0"/>
              </a:defRPr>
            </a:lvl9pPr>
          </a:lstStyle>
          <a:p>
            <a:pPr marL="119063" marR="0" lvl="0" indent="-119063" algn="l"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0" cap="none" spc="0" normalizeH="0" baseline="0" noProof="0" dirty="0">
                <a:ln>
                  <a:noFill/>
                </a:ln>
                <a:solidFill>
                  <a:srgbClr val="000000"/>
                </a:solidFill>
                <a:effectLst/>
                <a:uLnTx/>
                <a:uFillTx/>
                <a:latin typeface="+mn-lt"/>
                <a:cs typeface="Calibri" pitchFamily="34" charset="0"/>
              </a:rPr>
              <a:t>SIMD Instructions Extension</a:t>
            </a:r>
            <a:endParaRPr kumimoji="0" lang="en-US" sz="3600" b="1" i="0" u="none" strike="noStrike" kern="0" cap="none" spc="0" normalizeH="0" baseline="0" noProof="0" dirty="0">
              <a:ln>
                <a:noFill/>
              </a:ln>
              <a:solidFill>
                <a:srgbClr val="000000"/>
              </a:solidFill>
              <a:effectLst/>
              <a:uLnTx/>
              <a:uFillTx/>
              <a:latin typeface="+mn-lt"/>
              <a:cs typeface="Calibri" pitchFamily="34" charset="0"/>
            </a:endParaRPr>
          </a:p>
        </p:txBody>
      </p:sp>
      <p:sp>
        <p:nvSpPr>
          <p:cNvPr id="7" name="文本框 6">
            <a:extLst>
              <a:ext uri="{FF2B5EF4-FFF2-40B4-BE49-F238E27FC236}">
                <a16:creationId xmlns:a16="http://schemas.microsoft.com/office/drawing/2014/main" id="{F813478B-A939-4BBC-9CB5-AED26B8197D4}"/>
              </a:ext>
            </a:extLst>
          </p:cNvPr>
          <p:cNvSpPr txBox="1"/>
          <p:nvPr/>
        </p:nvSpPr>
        <p:spPr bwMode="auto">
          <a:xfrm>
            <a:off x="76546" y="765744"/>
            <a:ext cx="12037102" cy="6370975"/>
          </a:xfrm>
          <a:prstGeom prst="rect">
            <a:avLst/>
          </a:prstGeom>
          <a:noFill/>
          <a:ln>
            <a:noFill/>
          </a:ln>
          <a:extLst>
            <a:ext uri="{909E8E84-426E-40dd-AFC4-6F175D3DCCD1}">
              <a14:hiddenFill xmlns="" xmlns:a14="http://schemas.microsoft.com/office/drawing/2010/main" xmlns:mc="http://schemas.openxmlformats.org/markup-compatibility/2006">
                <a:solidFill>
                  <a:srgbClr val="FFFFFF"/>
                </a:solidFill>
              </a14:hiddenFill>
            </a:ext>
            <a:ext uri="{91240B29-F687-4f45-9708-019B960494DF}">
              <a14:hiddenLine xmlns="" xmlns:a14="http://schemas.microsoft.com/office/drawing/2010/main" xmlns:mc="http://schemas.openxmlformats.org/markup-compatibility/2006"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p>
            <a:endParaRPr lang="en-US" altLang="zh-CN" sz="2400" b="1"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en-US" altLang="zh-CN" sz="2400" dirty="0">
                <a:ea typeface="微软雅黑" panose="020B0503020204020204" pitchFamily="34" charset="-122"/>
              </a:rPr>
              <a:t>Processing more sub-word data in parallel: </a:t>
            </a:r>
          </a:p>
          <a:p>
            <a:r>
              <a:rPr lang="en-US" altLang="zh-CN" sz="2400" dirty="0">
                <a:ea typeface="微软雅黑" panose="020B0503020204020204" pitchFamily="34" charset="-122"/>
              </a:rPr>
              <a:t>              accelerate dot product &amp; lower power consume</a:t>
            </a:r>
          </a:p>
          <a:p>
            <a:endParaRPr lang="en-US" altLang="zh-CN" sz="2400" dirty="0">
              <a:ea typeface="微软雅黑" panose="020B0503020204020204" pitchFamily="34" charset="-122"/>
            </a:endParaRPr>
          </a:p>
          <a:p>
            <a:pPr marL="342900" indent="-342900" algn="just">
              <a:buFont typeface="Arial" panose="020B0604020202020204" pitchFamily="34" charset="0"/>
              <a:buChar char="•"/>
            </a:pPr>
            <a:r>
              <a:rPr lang="en-US" altLang="zh-CN" sz="2400" dirty="0">
                <a:ea typeface="微软雅黑" panose="020B0503020204020204" pitchFamily="34" charset="-122"/>
              </a:rPr>
              <a:t>The best data type supported by the ISA with the SIMD extensions is INT-8</a:t>
            </a:r>
          </a:p>
          <a:p>
            <a:pPr algn="just"/>
            <a:endParaRPr lang="en-US" altLang="zh-CN" sz="2400" dirty="0">
              <a:ea typeface="微软雅黑" panose="020B0503020204020204" pitchFamily="34" charset="-122"/>
            </a:endParaRPr>
          </a:p>
          <a:p>
            <a:pPr marL="342900" indent="-342900" algn="just">
              <a:buFont typeface="Arial" panose="020B0604020202020204" pitchFamily="34" charset="0"/>
              <a:buChar char="•"/>
            </a:pPr>
            <a:endParaRPr lang="en-US" altLang="zh-CN" sz="2400" dirty="0">
              <a:ea typeface="微软雅黑" panose="020B0503020204020204" pitchFamily="34" charset="-122"/>
            </a:endParaRPr>
          </a:p>
          <a:p>
            <a:pPr algn="just"/>
            <a:endParaRPr lang="en-US" altLang="zh-CN" sz="2400" b="1" dirty="0">
              <a:latin typeface="微软雅黑" panose="020B0503020204020204" pitchFamily="34" charset="-122"/>
              <a:ea typeface="微软雅黑" panose="020B0503020204020204" pitchFamily="34" charset="-122"/>
            </a:endParaRPr>
          </a:p>
          <a:p>
            <a:pPr algn="just"/>
            <a:endParaRPr lang="en-US" altLang="zh-CN" sz="2400" b="1" dirty="0">
              <a:latin typeface="微软雅黑" panose="020B0503020204020204" pitchFamily="34" charset="-122"/>
              <a:ea typeface="微软雅黑" panose="020B0503020204020204" pitchFamily="34" charset="-122"/>
            </a:endParaRPr>
          </a:p>
          <a:p>
            <a:pPr algn="just"/>
            <a:endParaRPr lang="en-US" altLang="zh-CN" sz="2400" b="1" dirty="0">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a:p>
            <a:pPr marL="342900" indent="-342900" algn="just">
              <a:buFont typeface="Arial" panose="020B0604020202020204" pitchFamily="34" charset="0"/>
              <a:buChar char="•"/>
            </a:pPr>
            <a:endParaRPr lang="en-US" altLang="zh-CN" sz="2400" b="1"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8877D5A4-CC9C-428E-A3EC-5C5F4AD487E8}"/>
              </a:ext>
            </a:extLst>
          </p:cNvPr>
          <p:cNvPicPr>
            <a:picLocks noChangeAspect="1"/>
          </p:cNvPicPr>
          <p:nvPr/>
        </p:nvPicPr>
        <p:blipFill>
          <a:blip r:embed="rId4"/>
          <a:stretch>
            <a:fillRect/>
          </a:stretch>
        </p:blipFill>
        <p:spPr>
          <a:xfrm>
            <a:off x="3300771" y="2611472"/>
            <a:ext cx="6010869" cy="4246528"/>
          </a:xfrm>
          <a:prstGeom prst="rect">
            <a:avLst/>
          </a:prstGeom>
        </p:spPr>
      </p:pic>
    </p:spTree>
    <p:extLst>
      <p:ext uri="{BB962C8B-B14F-4D97-AF65-F5344CB8AC3E}">
        <p14:creationId xmlns:p14="http://schemas.microsoft.com/office/powerpoint/2010/main" val="2646574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908D6B1-2664-4AD0-81C8-EAC30D8640B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016"/>
            <a:ext cx="12190194" cy="6859015"/>
          </a:xfrm>
          <a:prstGeom prst="rect">
            <a:avLst/>
          </a:prstGeom>
        </p:spPr>
      </p:pic>
      <p:sp>
        <p:nvSpPr>
          <p:cNvPr id="6" name="文本框 5">
            <a:extLst>
              <a:ext uri="{FF2B5EF4-FFF2-40B4-BE49-F238E27FC236}">
                <a16:creationId xmlns:a16="http://schemas.microsoft.com/office/drawing/2014/main" id="{547D04C7-D9D8-4BAC-9B25-105E8F720536}"/>
              </a:ext>
            </a:extLst>
          </p:cNvPr>
          <p:cNvSpPr txBox="1"/>
          <p:nvPr/>
        </p:nvSpPr>
        <p:spPr>
          <a:xfrm>
            <a:off x="2610542" y="2735993"/>
            <a:ext cx="6969110" cy="1384995"/>
          </a:xfrm>
          <a:prstGeom prst="rect">
            <a:avLst/>
          </a:prstGeom>
          <a:noFill/>
        </p:spPr>
        <p:txBody>
          <a:bodyPr wrap="square" rtlCol="0">
            <a:spAutoFit/>
          </a:bodyPr>
          <a:lstStyle/>
          <a:p>
            <a:r>
              <a:rPr lang="en-US" altLang="zh-CN" sz="4400" b="1" dirty="0">
                <a:latin typeface="Times New Roman" panose="02020603050405020304" pitchFamily="18" charset="0"/>
                <a:ea typeface="等线" panose="02010600030101010101" pitchFamily="2" charset="-122"/>
                <a:cs typeface="Times New Roman" panose="02020603050405020304" pitchFamily="18" charset="0"/>
              </a:rPr>
              <a:t>2. PULP Environment Build </a:t>
            </a:r>
          </a:p>
          <a:p>
            <a:pPr algn="ctr"/>
            <a:r>
              <a:rPr lang="en-US" altLang="zh-CN" sz="4000"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573041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231F013C-EFDD-4A02-B778-B362D76C45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6"/>
            <a:ext cx="12192000" cy="6860032"/>
          </a:xfrm>
          <a:prstGeom prst="rect">
            <a:avLst/>
          </a:prstGeom>
        </p:spPr>
      </p:pic>
      <p:sp>
        <p:nvSpPr>
          <p:cNvPr id="3" name="矩形 2">
            <a:extLst>
              <a:ext uri="{FF2B5EF4-FFF2-40B4-BE49-F238E27FC236}">
                <a16:creationId xmlns:a16="http://schemas.microsoft.com/office/drawing/2014/main" id="{3FEC5A78-45D1-4C1E-A84F-A1D3F058B78B}"/>
              </a:ext>
            </a:extLst>
          </p:cNvPr>
          <p:cNvSpPr/>
          <p:nvPr/>
        </p:nvSpPr>
        <p:spPr>
          <a:xfrm>
            <a:off x="828389" y="695980"/>
            <a:ext cx="7003840" cy="646331"/>
          </a:xfrm>
          <a:prstGeom prst="rect">
            <a:avLst/>
          </a:prstGeom>
        </p:spPr>
        <p:txBody>
          <a:bodyPr wrap="none">
            <a:spAutoFit/>
          </a:bodyPr>
          <a:lstStyle/>
          <a:p>
            <a:r>
              <a:rPr lang="en-US" sz="3600" b="1" dirty="0">
                <a:solidFill>
                  <a:srgbClr val="24292E"/>
                </a:solidFill>
              </a:rPr>
              <a:t>RISC-V GNU Compiler Toolchain</a:t>
            </a:r>
            <a:endParaRPr lang="en-US" sz="3600" b="1" i="0" dirty="0">
              <a:solidFill>
                <a:srgbClr val="24292E"/>
              </a:solidFill>
              <a:effectLst/>
            </a:endParaRPr>
          </a:p>
        </p:txBody>
      </p:sp>
      <p:sp>
        <p:nvSpPr>
          <p:cNvPr id="4" name="矩形 3">
            <a:extLst>
              <a:ext uri="{FF2B5EF4-FFF2-40B4-BE49-F238E27FC236}">
                <a16:creationId xmlns:a16="http://schemas.microsoft.com/office/drawing/2014/main" id="{1009AC5E-2A65-468D-98D5-D18FB6A08D5B}"/>
              </a:ext>
            </a:extLst>
          </p:cNvPr>
          <p:cNvSpPr/>
          <p:nvPr/>
        </p:nvSpPr>
        <p:spPr>
          <a:xfrm>
            <a:off x="1106943" y="1544476"/>
            <a:ext cx="3235181" cy="738664"/>
          </a:xfrm>
          <a:prstGeom prst="rect">
            <a:avLst/>
          </a:prstGeom>
        </p:spPr>
        <p:txBody>
          <a:bodyPr wrap="none">
            <a:spAutoFit/>
          </a:bodyPr>
          <a:lstStyle/>
          <a:p>
            <a:r>
              <a:rPr lang="en-US" sz="2400" b="1" dirty="0">
                <a:solidFill>
                  <a:srgbClr val="24292E"/>
                </a:solidFill>
              </a:rPr>
              <a:t>1. Getting the sources</a:t>
            </a:r>
          </a:p>
          <a:p>
            <a:pPr lvl="1"/>
            <a:endParaRPr lang="en-US" b="1" i="0" dirty="0">
              <a:solidFill>
                <a:srgbClr val="24292E"/>
              </a:solidFill>
              <a:effectLst/>
              <a:latin typeface="-apple-system"/>
            </a:endParaRPr>
          </a:p>
        </p:txBody>
      </p:sp>
      <p:sp>
        <p:nvSpPr>
          <p:cNvPr id="5" name="Rectangle 1">
            <a:extLst>
              <a:ext uri="{FF2B5EF4-FFF2-40B4-BE49-F238E27FC236}">
                <a16:creationId xmlns:a16="http://schemas.microsoft.com/office/drawing/2014/main" id="{832983CC-9228-430D-98FA-EB3A2CB516F3}"/>
              </a:ext>
            </a:extLst>
          </p:cNvPr>
          <p:cNvSpPr>
            <a:spLocks noChangeArrowheads="1"/>
          </p:cNvSpPr>
          <p:nvPr/>
        </p:nvSpPr>
        <p:spPr bwMode="auto">
          <a:xfrm>
            <a:off x="1518671" y="2087304"/>
            <a:ext cx="9177038"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4292E"/>
                </a:solidFill>
                <a:effectLst/>
                <a:ea typeface="SFMono-Regular"/>
              </a:rPr>
              <a:t>$ git clone --recursive https://github.com/pulp-platform/pulp-riscv-gnu-toolchain</a:t>
            </a:r>
            <a:r>
              <a:rPr kumimoji="0" lang="en-US" altLang="en-US" b="0" i="0" u="none" strike="noStrike" cap="none" normalizeH="0" baseline="0" dirty="0">
                <a:ln>
                  <a:noFill/>
                </a:ln>
                <a:solidFill>
                  <a:schemeClr val="tx1"/>
                </a:solidFill>
                <a:effectLst/>
              </a:rPr>
              <a:t> </a:t>
            </a:r>
          </a:p>
        </p:txBody>
      </p:sp>
      <p:sp>
        <p:nvSpPr>
          <p:cNvPr id="6" name="矩形 5">
            <a:extLst>
              <a:ext uri="{FF2B5EF4-FFF2-40B4-BE49-F238E27FC236}">
                <a16:creationId xmlns:a16="http://schemas.microsoft.com/office/drawing/2014/main" id="{97EF224C-6680-4CB7-8A03-411F993B2E81}"/>
              </a:ext>
            </a:extLst>
          </p:cNvPr>
          <p:cNvSpPr/>
          <p:nvPr/>
        </p:nvSpPr>
        <p:spPr>
          <a:xfrm>
            <a:off x="1106943" y="2595136"/>
            <a:ext cx="2315057" cy="830997"/>
          </a:xfrm>
          <a:prstGeom prst="rect">
            <a:avLst/>
          </a:prstGeom>
        </p:spPr>
        <p:txBody>
          <a:bodyPr wrap="none">
            <a:spAutoFit/>
          </a:bodyPr>
          <a:lstStyle/>
          <a:p>
            <a:r>
              <a:rPr lang="en-US" sz="2400" b="1" dirty="0">
                <a:solidFill>
                  <a:srgbClr val="24292E"/>
                </a:solidFill>
              </a:rPr>
              <a:t>2. Prerequisites</a:t>
            </a:r>
          </a:p>
          <a:p>
            <a:endParaRPr lang="en-US" sz="2400" b="1" i="0" dirty="0">
              <a:solidFill>
                <a:srgbClr val="24292E"/>
              </a:solidFill>
              <a:effectLst/>
            </a:endParaRPr>
          </a:p>
        </p:txBody>
      </p:sp>
      <p:sp>
        <p:nvSpPr>
          <p:cNvPr id="7" name="Rectangle 2">
            <a:extLst>
              <a:ext uri="{FF2B5EF4-FFF2-40B4-BE49-F238E27FC236}">
                <a16:creationId xmlns:a16="http://schemas.microsoft.com/office/drawing/2014/main" id="{DAC16CBE-1331-4D62-938A-9DB36148993C}"/>
              </a:ext>
            </a:extLst>
          </p:cNvPr>
          <p:cNvSpPr>
            <a:spLocks noChangeArrowheads="1"/>
          </p:cNvSpPr>
          <p:nvPr/>
        </p:nvSpPr>
        <p:spPr bwMode="auto">
          <a:xfrm>
            <a:off x="1518671" y="3037213"/>
            <a:ext cx="9626805" cy="553998"/>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4292E"/>
                </a:solidFill>
                <a:effectLst/>
                <a:ea typeface="SFMono-Regular"/>
              </a:rPr>
              <a:t>$ </a:t>
            </a:r>
            <a:r>
              <a:rPr kumimoji="0" lang="en-US" altLang="en-US" b="0" i="0" u="none" strike="noStrike" cap="none" normalizeH="0" baseline="0" dirty="0" err="1">
                <a:ln>
                  <a:noFill/>
                </a:ln>
                <a:solidFill>
                  <a:srgbClr val="24292E"/>
                </a:solidFill>
                <a:effectLst/>
                <a:ea typeface="SFMono-Regular"/>
              </a:rPr>
              <a:t>sudo</a:t>
            </a:r>
            <a:r>
              <a:rPr kumimoji="0" lang="en-US" altLang="en-US" b="0" i="0" u="none" strike="noStrike" cap="none" normalizeH="0" baseline="0" dirty="0">
                <a:ln>
                  <a:noFill/>
                </a:ln>
                <a:solidFill>
                  <a:srgbClr val="24292E"/>
                </a:solidFill>
                <a:effectLst/>
                <a:ea typeface="SFMono-Regular"/>
              </a:rPr>
              <a:t> apt-get install </a:t>
            </a:r>
            <a:r>
              <a:rPr kumimoji="0" lang="en-US" altLang="en-US" b="0" i="0" u="none" strike="noStrike" cap="none" normalizeH="0" baseline="0" dirty="0" err="1">
                <a:ln>
                  <a:noFill/>
                </a:ln>
                <a:solidFill>
                  <a:srgbClr val="24292E"/>
                </a:solidFill>
                <a:effectLst/>
                <a:ea typeface="SFMono-Regular"/>
              </a:rPr>
              <a:t>autoconf</a:t>
            </a:r>
            <a:r>
              <a:rPr kumimoji="0" lang="en-US" altLang="en-US" b="0" i="0" u="none" strike="noStrike" cap="none" normalizeH="0" baseline="0" dirty="0">
                <a:ln>
                  <a:noFill/>
                </a:ln>
                <a:solidFill>
                  <a:srgbClr val="24292E"/>
                </a:solidFill>
                <a:effectLst/>
                <a:ea typeface="SFMono-Regular"/>
              </a:rPr>
              <a:t> </a:t>
            </a:r>
            <a:r>
              <a:rPr kumimoji="0" lang="en-US" altLang="en-US" b="0" i="0" u="none" strike="noStrike" cap="none" normalizeH="0" baseline="0" dirty="0" err="1">
                <a:ln>
                  <a:noFill/>
                </a:ln>
                <a:solidFill>
                  <a:srgbClr val="24292E"/>
                </a:solidFill>
                <a:effectLst/>
                <a:ea typeface="SFMono-Regular"/>
              </a:rPr>
              <a:t>automake</a:t>
            </a:r>
            <a:r>
              <a:rPr kumimoji="0" lang="en-US" altLang="en-US" b="0" i="0" u="none" strike="noStrike" cap="none" normalizeH="0" baseline="0" dirty="0">
                <a:ln>
                  <a:noFill/>
                </a:ln>
                <a:solidFill>
                  <a:srgbClr val="24292E"/>
                </a:solidFill>
                <a:effectLst/>
                <a:ea typeface="SFMono-Regular"/>
              </a:rPr>
              <a:t> </a:t>
            </a:r>
            <a:r>
              <a:rPr kumimoji="0" lang="en-US" altLang="en-US" b="0" i="0" u="none" strike="noStrike" cap="none" normalizeH="0" baseline="0" dirty="0" err="1">
                <a:ln>
                  <a:noFill/>
                </a:ln>
                <a:solidFill>
                  <a:srgbClr val="24292E"/>
                </a:solidFill>
                <a:effectLst/>
                <a:ea typeface="SFMono-Regular"/>
              </a:rPr>
              <a:t>autotools</a:t>
            </a:r>
            <a:r>
              <a:rPr kumimoji="0" lang="en-US" altLang="en-US" b="0" i="0" u="none" strike="noStrike" cap="none" normalizeH="0" baseline="0" dirty="0">
                <a:ln>
                  <a:noFill/>
                </a:ln>
                <a:solidFill>
                  <a:srgbClr val="24292E"/>
                </a:solidFill>
                <a:effectLst/>
                <a:ea typeface="SFMono-Regular"/>
              </a:rPr>
              <a:t>-dev curl </a:t>
            </a:r>
            <a:r>
              <a:rPr kumimoji="0" lang="en-US" altLang="en-US" b="0" i="0" u="none" strike="noStrike" cap="none" normalizeH="0" baseline="0" dirty="0" err="1">
                <a:ln>
                  <a:noFill/>
                </a:ln>
                <a:solidFill>
                  <a:srgbClr val="24292E"/>
                </a:solidFill>
                <a:effectLst/>
                <a:ea typeface="SFMono-Regular"/>
              </a:rPr>
              <a:t>libmpc</a:t>
            </a:r>
            <a:r>
              <a:rPr kumimoji="0" lang="en-US" altLang="en-US" b="0" i="0" u="none" strike="noStrike" cap="none" normalizeH="0" baseline="0" dirty="0">
                <a:ln>
                  <a:noFill/>
                </a:ln>
                <a:solidFill>
                  <a:srgbClr val="24292E"/>
                </a:solidFill>
                <a:effectLst/>
                <a:ea typeface="SFMono-Regular"/>
              </a:rPr>
              <a:t>-dev </a:t>
            </a:r>
            <a:r>
              <a:rPr kumimoji="0" lang="en-US" altLang="en-US" b="0" i="0" u="none" strike="noStrike" cap="none" normalizeH="0" baseline="0" dirty="0" err="1">
                <a:ln>
                  <a:noFill/>
                </a:ln>
                <a:solidFill>
                  <a:srgbClr val="24292E"/>
                </a:solidFill>
                <a:effectLst/>
                <a:ea typeface="SFMono-Regular"/>
              </a:rPr>
              <a:t>libmpfr</a:t>
            </a:r>
            <a:r>
              <a:rPr kumimoji="0" lang="en-US" altLang="en-US" b="0" i="0" u="none" strike="noStrike" cap="none" normalizeH="0" baseline="0" dirty="0">
                <a:ln>
                  <a:noFill/>
                </a:ln>
                <a:solidFill>
                  <a:srgbClr val="24292E"/>
                </a:solidFill>
                <a:effectLst/>
                <a:ea typeface="SFMono-Regular"/>
              </a:rPr>
              <a:t>-dev </a:t>
            </a:r>
            <a:r>
              <a:rPr kumimoji="0" lang="en-US" altLang="en-US" b="0" i="0" u="none" strike="noStrike" cap="none" normalizeH="0" baseline="0" dirty="0" err="1">
                <a:ln>
                  <a:noFill/>
                </a:ln>
                <a:solidFill>
                  <a:srgbClr val="24292E"/>
                </a:solidFill>
                <a:effectLst/>
                <a:ea typeface="SFMono-Regular"/>
              </a:rPr>
              <a:t>libgmp</a:t>
            </a:r>
            <a:r>
              <a:rPr kumimoji="0" lang="en-US" altLang="en-US" b="0" i="0" u="none" strike="noStrike" cap="none" normalizeH="0" baseline="0" dirty="0">
                <a:ln>
                  <a:noFill/>
                </a:ln>
                <a:solidFill>
                  <a:srgbClr val="24292E"/>
                </a:solidFill>
                <a:effectLst/>
                <a:ea typeface="SFMono-Regular"/>
              </a:rPr>
              <a:t>-dev gawk build-essential bison flex </a:t>
            </a:r>
            <a:r>
              <a:rPr kumimoji="0" lang="en-US" altLang="en-US" b="0" i="0" u="none" strike="noStrike" cap="none" normalizeH="0" baseline="0" dirty="0" err="1">
                <a:ln>
                  <a:noFill/>
                </a:ln>
                <a:solidFill>
                  <a:srgbClr val="24292E"/>
                </a:solidFill>
                <a:effectLst/>
                <a:ea typeface="SFMono-Regular"/>
              </a:rPr>
              <a:t>texinfo</a:t>
            </a:r>
            <a:r>
              <a:rPr kumimoji="0" lang="en-US" altLang="en-US" b="0" i="0" u="none" strike="noStrike" cap="none" normalizeH="0" baseline="0" dirty="0">
                <a:ln>
                  <a:noFill/>
                </a:ln>
                <a:solidFill>
                  <a:srgbClr val="24292E"/>
                </a:solidFill>
                <a:effectLst/>
                <a:ea typeface="SFMono-Regular"/>
              </a:rPr>
              <a:t> </a:t>
            </a:r>
            <a:r>
              <a:rPr kumimoji="0" lang="en-US" altLang="en-US" b="0" i="0" u="none" strike="noStrike" cap="none" normalizeH="0" baseline="0" dirty="0" err="1">
                <a:ln>
                  <a:noFill/>
                </a:ln>
                <a:solidFill>
                  <a:srgbClr val="24292E"/>
                </a:solidFill>
                <a:effectLst/>
                <a:ea typeface="SFMono-Regular"/>
              </a:rPr>
              <a:t>gperf</a:t>
            </a:r>
            <a:r>
              <a:rPr kumimoji="0" lang="en-US" altLang="en-US" b="0" i="0" u="none" strike="noStrike" cap="none" normalizeH="0" baseline="0" dirty="0">
                <a:ln>
                  <a:noFill/>
                </a:ln>
                <a:solidFill>
                  <a:srgbClr val="24292E"/>
                </a:solidFill>
                <a:effectLst/>
                <a:ea typeface="SFMono-Regular"/>
              </a:rPr>
              <a:t> </a:t>
            </a:r>
            <a:r>
              <a:rPr kumimoji="0" lang="en-US" altLang="en-US" b="0" i="0" u="none" strike="noStrike" cap="none" normalizeH="0" baseline="0" dirty="0" err="1">
                <a:ln>
                  <a:noFill/>
                </a:ln>
                <a:solidFill>
                  <a:srgbClr val="24292E"/>
                </a:solidFill>
                <a:effectLst/>
                <a:ea typeface="SFMono-Regular"/>
              </a:rPr>
              <a:t>libtool</a:t>
            </a:r>
            <a:r>
              <a:rPr kumimoji="0" lang="en-US" altLang="en-US" b="0" i="0" u="none" strike="noStrike" cap="none" normalizeH="0" baseline="0" dirty="0">
                <a:ln>
                  <a:noFill/>
                </a:ln>
                <a:solidFill>
                  <a:srgbClr val="24292E"/>
                </a:solidFill>
                <a:effectLst/>
                <a:ea typeface="SFMono-Regular"/>
              </a:rPr>
              <a:t> </a:t>
            </a:r>
            <a:r>
              <a:rPr kumimoji="0" lang="en-US" altLang="en-US" b="0" i="0" u="none" strike="noStrike" cap="none" normalizeH="0" baseline="0" dirty="0" err="1">
                <a:ln>
                  <a:noFill/>
                </a:ln>
                <a:solidFill>
                  <a:srgbClr val="24292E"/>
                </a:solidFill>
                <a:effectLst/>
                <a:ea typeface="SFMono-Regular"/>
              </a:rPr>
              <a:t>patchutils</a:t>
            </a:r>
            <a:r>
              <a:rPr kumimoji="0" lang="en-US" altLang="en-US" b="0" i="0" u="none" strike="noStrike" cap="none" normalizeH="0" baseline="0" dirty="0">
                <a:ln>
                  <a:noFill/>
                </a:ln>
                <a:solidFill>
                  <a:srgbClr val="24292E"/>
                </a:solidFill>
                <a:effectLst/>
                <a:ea typeface="SFMono-Regular"/>
              </a:rPr>
              <a:t> </a:t>
            </a:r>
            <a:r>
              <a:rPr kumimoji="0" lang="en-US" altLang="en-US" b="0" i="0" u="none" strike="noStrike" cap="none" normalizeH="0" baseline="0" dirty="0" err="1">
                <a:ln>
                  <a:noFill/>
                </a:ln>
                <a:solidFill>
                  <a:srgbClr val="24292E"/>
                </a:solidFill>
                <a:effectLst/>
                <a:ea typeface="SFMono-Regular"/>
              </a:rPr>
              <a:t>bc</a:t>
            </a:r>
            <a:r>
              <a:rPr kumimoji="0" lang="en-US" altLang="en-US" b="0" i="0" u="none" strike="noStrike" cap="none" normalizeH="0" baseline="0" dirty="0">
                <a:ln>
                  <a:noFill/>
                </a:ln>
                <a:solidFill>
                  <a:srgbClr val="24292E"/>
                </a:solidFill>
                <a:effectLst/>
                <a:ea typeface="SFMono-Regular"/>
              </a:rPr>
              <a:t> zlib1g-dev</a:t>
            </a:r>
            <a:r>
              <a:rPr kumimoji="0" lang="en-US" altLang="en-US" b="0" i="0" u="none" strike="noStrike" cap="none" normalizeH="0" baseline="0" dirty="0">
                <a:ln>
                  <a:noFill/>
                </a:ln>
                <a:solidFill>
                  <a:schemeClr val="tx1"/>
                </a:solidFill>
                <a:effectLst/>
              </a:rPr>
              <a:t> </a:t>
            </a:r>
          </a:p>
        </p:txBody>
      </p:sp>
      <p:sp>
        <p:nvSpPr>
          <p:cNvPr id="8" name="矩形 7">
            <a:extLst>
              <a:ext uri="{FF2B5EF4-FFF2-40B4-BE49-F238E27FC236}">
                <a16:creationId xmlns:a16="http://schemas.microsoft.com/office/drawing/2014/main" id="{3166A222-43B7-4036-8518-9308E5F5F1EC}"/>
              </a:ext>
            </a:extLst>
          </p:cNvPr>
          <p:cNvSpPr/>
          <p:nvPr/>
        </p:nvSpPr>
        <p:spPr>
          <a:xfrm>
            <a:off x="1106943" y="3822321"/>
            <a:ext cx="6205545" cy="461665"/>
          </a:xfrm>
          <a:prstGeom prst="rect">
            <a:avLst/>
          </a:prstGeom>
        </p:spPr>
        <p:txBody>
          <a:bodyPr wrap="none">
            <a:spAutoFit/>
          </a:bodyPr>
          <a:lstStyle/>
          <a:p>
            <a:r>
              <a:rPr lang="en-US" sz="2400" b="1" dirty="0">
                <a:solidFill>
                  <a:srgbClr val="24292E"/>
                </a:solidFill>
              </a:rPr>
              <a:t>3. Build the </a:t>
            </a:r>
            <a:r>
              <a:rPr lang="en-US" sz="2400" b="1" dirty="0" err="1">
                <a:solidFill>
                  <a:srgbClr val="24292E"/>
                </a:solidFill>
              </a:rPr>
              <a:t>Newlib</a:t>
            </a:r>
            <a:r>
              <a:rPr lang="en-US" sz="2400" b="1" dirty="0">
                <a:solidFill>
                  <a:srgbClr val="24292E"/>
                </a:solidFill>
              </a:rPr>
              <a:t> cross-compiler for pulp</a:t>
            </a:r>
          </a:p>
        </p:txBody>
      </p:sp>
      <p:sp>
        <p:nvSpPr>
          <p:cNvPr id="10" name="Rectangle 3">
            <a:extLst>
              <a:ext uri="{FF2B5EF4-FFF2-40B4-BE49-F238E27FC236}">
                <a16:creationId xmlns:a16="http://schemas.microsoft.com/office/drawing/2014/main" id="{64DC1CBD-E5F5-43CB-A3D7-E527B52FA433}"/>
              </a:ext>
            </a:extLst>
          </p:cNvPr>
          <p:cNvSpPr>
            <a:spLocks noChangeArrowheads="1"/>
          </p:cNvSpPr>
          <p:nvPr/>
        </p:nvSpPr>
        <p:spPr bwMode="auto">
          <a:xfrm>
            <a:off x="1548880" y="4396932"/>
            <a:ext cx="9566386" cy="1107996"/>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24292E"/>
                </a:solidFill>
                <a:ea typeface="SFMono-Regular"/>
              </a:rPr>
              <a:t>e</a:t>
            </a:r>
            <a:r>
              <a:rPr kumimoji="0" lang="en-US" altLang="en-US" b="0" i="0" u="none" strike="noStrike" cap="none" normalizeH="0" baseline="0" dirty="0">
                <a:ln>
                  <a:noFill/>
                </a:ln>
                <a:solidFill>
                  <a:srgbClr val="24292E"/>
                </a:solidFill>
                <a:effectLst/>
                <a:ea typeface="SFMono-Regular"/>
              </a:rPr>
              <a:t>xport PULP_RISCV_GCC_TOOLCHAIN = /opt/</a:t>
            </a:r>
            <a:r>
              <a:rPr kumimoji="0" lang="en-US" altLang="en-US" b="0" i="0" u="none" strike="noStrike" cap="none" normalizeH="0" baseline="0" dirty="0" err="1">
                <a:ln>
                  <a:noFill/>
                </a:ln>
                <a:solidFill>
                  <a:srgbClr val="24292E"/>
                </a:solidFill>
                <a:effectLst/>
                <a:ea typeface="SFMono-Regular"/>
              </a:rPr>
              <a:t>riscv</a:t>
            </a:r>
            <a:r>
              <a:rPr kumimoji="0" lang="en-US" altLang="en-US" b="0" i="0" u="none" strike="noStrike" cap="none" normalizeH="0" baseline="0" dirty="0">
                <a:ln>
                  <a:noFill/>
                </a:ln>
                <a:solidFill>
                  <a:srgbClr val="24292E"/>
                </a:solidFill>
                <a:effectLst/>
                <a:ea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24292E"/>
                </a:solidFill>
                <a:ea typeface="SFMono-Regular"/>
              </a:rPr>
              <a:t>e</a:t>
            </a:r>
            <a:r>
              <a:rPr kumimoji="0" lang="en-US" altLang="en-US" b="0" i="0" u="none" strike="noStrike" cap="none" normalizeH="0" baseline="0" dirty="0">
                <a:ln>
                  <a:noFill/>
                </a:ln>
                <a:solidFill>
                  <a:srgbClr val="24292E"/>
                </a:solidFill>
                <a:effectLst/>
                <a:ea typeface="SFMono-Regular"/>
              </a:rPr>
              <a:t>xport PATH=$PATH:$PULP_RISCV_GCC_TOOLCHAIN/bin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4292E"/>
                </a:solidFill>
                <a:effectLst/>
                <a:ea typeface="SFMono-Regular"/>
              </a:rPr>
              <a:t>./configure --prefix=/opt/</a:t>
            </a:r>
            <a:r>
              <a:rPr kumimoji="0" lang="en-US" altLang="en-US" b="0" i="0" u="none" strike="noStrike" cap="none" normalizeH="0" baseline="0" dirty="0" err="1">
                <a:ln>
                  <a:noFill/>
                </a:ln>
                <a:solidFill>
                  <a:srgbClr val="24292E"/>
                </a:solidFill>
                <a:effectLst/>
                <a:ea typeface="SFMono-Regular"/>
              </a:rPr>
              <a:t>riscv</a:t>
            </a:r>
            <a:r>
              <a:rPr kumimoji="0" lang="en-US" altLang="en-US" b="0" i="0" u="none" strike="noStrike" cap="none" normalizeH="0" baseline="0" dirty="0">
                <a:ln>
                  <a:noFill/>
                </a:ln>
                <a:solidFill>
                  <a:srgbClr val="24292E"/>
                </a:solidFill>
                <a:effectLst/>
                <a:ea typeface="SFMono-Regular"/>
              </a:rPr>
              <a:t> --with-arch=rv32imc --with-</a:t>
            </a:r>
            <a:r>
              <a:rPr kumimoji="0" lang="en-US" altLang="en-US" b="0" i="0" u="none" strike="noStrike" cap="none" normalizeH="0" baseline="0" dirty="0" err="1">
                <a:ln>
                  <a:noFill/>
                </a:ln>
                <a:solidFill>
                  <a:srgbClr val="24292E"/>
                </a:solidFill>
                <a:effectLst/>
                <a:ea typeface="SFMono-Regular"/>
              </a:rPr>
              <a:t>cmodel</a:t>
            </a:r>
            <a:r>
              <a:rPr kumimoji="0" lang="en-US" altLang="en-US" b="0" i="0" u="none" strike="noStrike" cap="none" normalizeH="0" baseline="0" dirty="0">
                <a:ln>
                  <a:noFill/>
                </a:ln>
                <a:solidFill>
                  <a:srgbClr val="24292E"/>
                </a:solidFill>
                <a:effectLst/>
                <a:ea typeface="SFMono-Regular"/>
              </a:rPr>
              <a:t>=</a:t>
            </a:r>
            <a:r>
              <a:rPr kumimoji="0" lang="en-US" altLang="en-US" b="0" i="0" u="none" strike="noStrike" cap="none" normalizeH="0" baseline="0" dirty="0" err="1">
                <a:ln>
                  <a:noFill/>
                </a:ln>
                <a:solidFill>
                  <a:srgbClr val="24292E"/>
                </a:solidFill>
                <a:effectLst/>
                <a:ea typeface="SFMono-Regular"/>
              </a:rPr>
              <a:t>medlow</a:t>
            </a:r>
            <a:r>
              <a:rPr kumimoji="0" lang="en-US" altLang="en-US" b="0" i="0" u="none" strike="noStrike" cap="none" normalizeH="0" baseline="0" dirty="0">
                <a:ln>
                  <a:noFill/>
                </a:ln>
                <a:solidFill>
                  <a:srgbClr val="24292E"/>
                </a:solidFill>
                <a:effectLst/>
                <a:ea typeface="SFMono-Regular"/>
              </a:rPr>
              <a:t> --enable-</a:t>
            </a:r>
            <a:r>
              <a:rPr kumimoji="0" lang="en-US" altLang="en-US" b="0" i="0" u="none" strike="noStrike" cap="none" normalizeH="0" baseline="0" dirty="0" err="1">
                <a:ln>
                  <a:noFill/>
                </a:ln>
                <a:solidFill>
                  <a:srgbClr val="24292E"/>
                </a:solidFill>
                <a:effectLst/>
                <a:ea typeface="SFMono-Regular"/>
              </a:rPr>
              <a:t>multilib</a:t>
            </a:r>
            <a:r>
              <a:rPr kumimoji="0" lang="en-US" altLang="en-US" b="0" i="0" u="none" strike="noStrike" cap="none" normalizeH="0" baseline="0" dirty="0">
                <a:ln>
                  <a:noFill/>
                </a:ln>
                <a:solidFill>
                  <a:srgbClr val="24292E"/>
                </a:solidFill>
                <a:effectLst/>
                <a:ea typeface="SFMono-Regular"/>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4292E"/>
                </a:solidFill>
                <a:effectLst/>
                <a:ea typeface="SFMono-Regular"/>
              </a:rPr>
              <a:t>make</a:t>
            </a:r>
            <a:r>
              <a:rPr kumimoji="0" lang="en-US" altLang="en-US"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23088593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EFSHAPE" val="619074764"/>
  <p:tag name="KSO_WM_UNIT_PLACING_PICTURE_USER_VIEWPORT" val="{&quot;height&quot;:5160,&quot;width&quot;:3156}"/>
</p:tagLst>
</file>

<file path=ppt/tags/tag2.xml><?xml version="1.0" encoding="utf-8"?>
<p:tagLst xmlns:a="http://schemas.openxmlformats.org/drawingml/2006/main" xmlns:r="http://schemas.openxmlformats.org/officeDocument/2006/relationships" xmlns:p="http://schemas.openxmlformats.org/presentationml/2006/main">
  <p:tag name="REFSHAPE" val="633882236"/>
  <p:tag name="KSO_WM_UNIT_PLACING_PICTURE_USER_VIEWPORT" val="{&quot;height&quot;:6468,&quot;width&quot;:567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ctr"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sz="1200" b="0" i="0" u="none" strike="noStrike" cap="none" normalizeH="0" baseline="0" dirty="0">
            <a:ln>
              <a:noFill/>
            </a:ln>
            <a:solidFill>
              <a:srgbClr val="24292E"/>
            </a:solidFill>
            <a:effectLst/>
            <a:latin typeface="Arial Unicode MS"/>
            <a:ea typeface="SFMono-Regular"/>
          </a:defRPr>
        </a:defPPr>
      </a:lstStyle>
    </a:spDef>
    <a:txDef>
      <a:spPr/>
      <a:bodyPr/>
      <a:lstStyle>
        <a:defPPr algn="l">
          <a:defRPr sz="3600" kern="0" dirty="0">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2016</TotalTime>
  <Words>1835</Words>
  <Application>Microsoft Office PowerPoint</Application>
  <PresentationFormat>宽屏</PresentationFormat>
  <Paragraphs>349</Paragraphs>
  <Slides>44</Slides>
  <Notes>15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44</vt:i4>
      </vt:variant>
    </vt:vector>
  </HeadingPairs>
  <TitlesOfParts>
    <vt:vector size="52" baseType="lpstr">
      <vt:lpstr>-apple-system</vt:lpstr>
      <vt:lpstr>Arial Unicode MS</vt:lpstr>
      <vt:lpstr>等线</vt:lpstr>
      <vt:lpstr>等线 Light</vt:lpstr>
      <vt:lpstr>微软雅黑</vt:lpstr>
      <vt:lpstr>Arial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rt</vt:lpstr>
      <vt:lpstr>PowerPoint 演示文稿</vt:lpstr>
      <vt:lpstr>PowerPoint 演示文稿</vt:lpstr>
      <vt:lpstr>PowerPoint 演示文稿</vt:lpstr>
      <vt:lpstr>Pulp-nn archetecture</vt:lpstr>
      <vt:lpstr>LeNet-5 archetecture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Dary Ven</dc:creator>
  <cp:lastModifiedBy>许鹏</cp:lastModifiedBy>
  <cp:revision>196</cp:revision>
  <dcterms:created xsi:type="dcterms:W3CDTF">2019-07-16T06:39:16Z</dcterms:created>
  <dcterms:modified xsi:type="dcterms:W3CDTF">2020-01-05T01:48:39Z</dcterms:modified>
</cp:coreProperties>
</file>